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0" r:id="rId1"/>
    <p:sldMasterId id="2147484024" r:id="rId2"/>
  </p:sldMasterIdLst>
  <p:notesMasterIdLst>
    <p:notesMasterId r:id="rId64"/>
  </p:notesMasterIdLst>
  <p:sldIdLst>
    <p:sldId id="275" r:id="rId3"/>
    <p:sldId id="306" r:id="rId4"/>
    <p:sldId id="308" r:id="rId5"/>
    <p:sldId id="311" r:id="rId6"/>
    <p:sldId id="312" r:id="rId7"/>
    <p:sldId id="302" r:id="rId8"/>
    <p:sldId id="303" r:id="rId9"/>
    <p:sldId id="310" r:id="rId10"/>
    <p:sldId id="309" r:id="rId11"/>
    <p:sldId id="319" r:id="rId12"/>
    <p:sldId id="305" r:id="rId13"/>
    <p:sldId id="304" r:id="rId14"/>
    <p:sldId id="317" r:id="rId15"/>
    <p:sldId id="318" r:id="rId16"/>
    <p:sldId id="322" r:id="rId17"/>
    <p:sldId id="324" r:id="rId18"/>
    <p:sldId id="346" r:id="rId19"/>
    <p:sldId id="378" r:id="rId20"/>
    <p:sldId id="377" r:id="rId21"/>
    <p:sldId id="280" r:id="rId22"/>
    <p:sldId id="325" r:id="rId23"/>
    <p:sldId id="332" r:id="rId24"/>
    <p:sldId id="334" r:id="rId25"/>
    <p:sldId id="333" r:id="rId26"/>
    <p:sldId id="323" r:id="rId27"/>
    <p:sldId id="328" r:id="rId28"/>
    <p:sldId id="326" r:id="rId29"/>
    <p:sldId id="327" r:id="rId30"/>
    <p:sldId id="329" r:id="rId31"/>
    <p:sldId id="330" r:id="rId32"/>
    <p:sldId id="331" r:id="rId33"/>
    <p:sldId id="315" r:id="rId34"/>
    <p:sldId id="379" r:id="rId35"/>
    <p:sldId id="338" r:id="rId36"/>
    <p:sldId id="339" r:id="rId37"/>
    <p:sldId id="340" r:id="rId38"/>
    <p:sldId id="341" r:id="rId39"/>
    <p:sldId id="343" r:id="rId40"/>
    <p:sldId id="345" r:id="rId41"/>
    <p:sldId id="342" r:id="rId42"/>
    <p:sldId id="351" r:id="rId43"/>
    <p:sldId id="354" r:id="rId44"/>
    <p:sldId id="352" r:id="rId45"/>
    <p:sldId id="355" r:id="rId46"/>
    <p:sldId id="373" r:id="rId47"/>
    <p:sldId id="350" r:id="rId48"/>
    <p:sldId id="362" r:id="rId49"/>
    <p:sldId id="368" r:id="rId50"/>
    <p:sldId id="374" r:id="rId51"/>
    <p:sldId id="361" r:id="rId52"/>
    <p:sldId id="363" r:id="rId53"/>
    <p:sldId id="369" r:id="rId54"/>
    <p:sldId id="375" r:id="rId55"/>
    <p:sldId id="371" r:id="rId56"/>
    <p:sldId id="372" r:id="rId57"/>
    <p:sldId id="376" r:id="rId58"/>
    <p:sldId id="337" r:id="rId59"/>
    <p:sldId id="316" r:id="rId60"/>
    <p:sldId id="314" r:id="rId61"/>
    <p:sldId id="313" r:id="rId62"/>
    <p:sldId id="301" r:id="rId63"/>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Corbel" panose="020B0503020204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orbel" panose="020B0503020204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orbel" panose="020B0503020204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orbel" panose="020B0503020204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orbel" panose="020B0503020204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933"/>
    <a:srgbClr val="43682E"/>
    <a:srgbClr val="3A5925"/>
    <a:srgbClr val="5C8D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95" autoAdjust="0"/>
    <p:restoredTop sz="86343" autoAdjust="0"/>
  </p:normalViewPr>
  <p:slideViewPr>
    <p:cSldViewPr>
      <p:cViewPr varScale="1">
        <p:scale>
          <a:sx n="100" d="100"/>
          <a:sy n="100" d="100"/>
        </p:scale>
        <p:origin x="750" y="7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40" d="100"/>
        <a:sy n="40" d="100"/>
      </p:scale>
      <p:origin x="0" y="0"/>
    </p:cViewPr>
  </p:sorterViewPr>
  <p:notesViewPr>
    <p:cSldViewPr>
      <p:cViewPr varScale="1">
        <p:scale>
          <a:sx n="67" d="100"/>
          <a:sy n="67" d="100"/>
        </p:scale>
        <p:origin x="-3168"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9C5D685-DFA2-4BF4-A328-7F3ADF3A1EEF}" type="datetimeFigureOut">
              <a:rPr lang="en-US"/>
              <a:pPr>
                <a:defRPr/>
              </a:pPr>
              <a:t>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44FBC76-EE7A-4955-900D-638FDF61EB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istory.com/topics/ancient-history/julius-caesar"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perseus.tufts.edu/hopper/text?doc=Perseus%3Atext%3A1999.01.0244%3Achapter%3D49"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istory.com/topics/ancient-history/julius-caesar"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perseus.tufts.edu/hopper/text?doc=Perseus%3Atext%3A1999.01.0244%3Achapter%3D49"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BA, MS &amp; Ph.D in Chemistry, 30 years working in UC, including 6 years as EH&amp;S Director at UCR and 6 years developing and marketing software solutions at RSS (part of UC).</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fld id="{A4E72446-D0E8-456B-A9EF-96772F335BD8}"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Current CFC https://codes.iccsafe.org/content/CAFC2022P2/california-code-of-regulations-title-24</a:t>
            </a:r>
          </a:p>
          <a:p>
            <a:endParaRPr lang="en-US" alt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fld id="{57E64270-6A76-4600-869A-77FFDA4B32E9}"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If the classification really should have been Flammable Liquids IB, or IC each of the amounts are four times larger so the PI on the 7th or higher floor can have 4 1/3rd gallons of all IB and IC flammables combined</a:t>
            </a:r>
          </a:p>
          <a:p>
            <a:r>
              <a:rPr lang="en-US" altLang="en-US" dirty="0"/>
              <a:t>If it should have been a Flammable Liquefied Gas then the comparison converts to pounds. Looking at say butane liquefied gas, the MAQ for the 1</a:t>
            </a:r>
            <a:r>
              <a:rPr lang="en-US" altLang="en-US" baseline="30000" dirty="0"/>
              <a:t>st</a:t>
            </a:r>
            <a:r>
              <a:rPr lang="en-US" altLang="en-US" dirty="0"/>
              <a:t> floor is 120 pounds = 574 gallons</a:t>
            </a:r>
          </a:p>
          <a:p>
            <a:r>
              <a:rPr lang="en-US" altLang="en-US" dirty="0"/>
              <a:t>Examples</a:t>
            </a:r>
            <a:r>
              <a:rPr lang="en-US" altLang="en-US" baseline="0" dirty="0"/>
              <a:t> of </a:t>
            </a:r>
            <a:r>
              <a:rPr lang="en-US" altLang="en-US" dirty="0"/>
              <a:t>Flammable Liquid IA: </a:t>
            </a:r>
          </a:p>
          <a:p>
            <a:r>
              <a:rPr lang="en-US" altLang="en-US" dirty="0"/>
              <a:t>Acetaldehyde (</a:t>
            </a:r>
            <a:r>
              <a:rPr lang="en-US" altLang="en-US" dirty="0" err="1"/>
              <a:t>fp</a:t>
            </a:r>
            <a:r>
              <a:rPr lang="en-US" altLang="en-US" dirty="0"/>
              <a:t> -40C; bp 21C), ether(</a:t>
            </a:r>
            <a:r>
              <a:rPr lang="en-US" altLang="en-US" dirty="0" err="1"/>
              <a:t>fp</a:t>
            </a:r>
            <a:r>
              <a:rPr lang="en-US" altLang="en-US" dirty="0"/>
              <a:t> -40C; bp -34.6C), Pentane(</a:t>
            </a:r>
            <a:r>
              <a:rPr lang="en-US" altLang="en-US" dirty="0" err="1"/>
              <a:t>fp</a:t>
            </a:r>
            <a:r>
              <a:rPr lang="en-US" altLang="en-US" dirty="0"/>
              <a:t> -49C; bp 35C); 2-Methylbutane (</a:t>
            </a:r>
            <a:r>
              <a:rPr lang="en-US" altLang="en-US" dirty="0" err="1"/>
              <a:t>fp</a:t>
            </a:r>
            <a:r>
              <a:rPr lang="en-US" altLang="en-US" dirty="0"/>
              <a:t> -51C; bp 30C)</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fld id="{8B2D811B-4C92-4F68-9820-80E730CD1D8E}"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Forbidden</a:t>
            </a:r>
            <a:r>
              <a:rPr lang="en-US" baseline="0" dirty="0"/>
              <a:t> Classes where MAQ = 0 unless conditions are met</a:t>
            </a:r>
            <a:endParaRPr lang="en-US" dirty="0"/>
          </a:p>
          <a:p>
            <a:r>
              <a:rPr lang="en-US" dirty="0"/>
              <a:t>UD = </a:t>
            </a:r>
            <a:r>
              <a:rPr lang="en-US" sz="1200" b="1" i="0" u="none" strike="noStrike" kern="1200" baseline="0" dirty="0">
                <a:solidFill>
                  <a:schemeClr val="tx1"/>
                </a:solidFill>
                <a:latin typeface="+mn-lt"/>
                <a:ea typeface="+mn-ea"/>
                <a:cs typeface="+mn-cs"/>
              </a:rPr>
              <a:t>Unclassified detonable</a:t>
            </a:r>
            <a:endParaRPr lang="en-US" dirty="0"/>
          </a:p>
        </p:txBody>
      </p:sp>
      <p:sp>
        <p:nvSpPr>
          <p:cNvPr id="4" name="Slide Number Placeholder 3"/>
          <p:cNvSpPr>
            <a:spLocks noGrp="1"/>
          </p:cNvSpPr>
          <p:nvPr>
            <p:ph type="sldNum" sz="quarter" idx="10"/>
          </p:nvPr>
        </p:nvSpPr>
        <p:spPr/>
        <p:txBody>
          <a:bodyPr/>
          <a:lstStyle/>
          <a:p>
            <a:pPr>
              <a:defRPr/>
            </a:pPr>
            <a:fld id="{A44FBC76-EE7A-4955-900D-638FDF61EBAC}" type="slidenum">
              <a:rPr lang="en-US" altLang="en-US" smtClean="0"/>
              <a:pPr>
                <a:defRPr/>
              </a:pPr>
              <a:t>15</a:t>
            </a:fld>
            <a:endParaRPr lang="en-US" altLang="en-US"/>
          </a:p>
        </p:txBody>
      </p:sp>
    </p:spTree>
    <p:extLst>
      <p:ext uri="{BB962C8B-B14F-4D97-AF65-F5344CB8AC3E}">
        <p14:creationId xmlns:p14="http://schemas.microsoft.com/office/powerpoint/2010/main" val="2763624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4FBC76-EE7A-4955-900D-638FDF61EBAC}" type="slidenum">
              <a:rPr lang="en-US" altLang="en-US" smtClean="0"/>
              <a:pPr>
                <a:defRPr/>
              </a:pPr>
              <a:t>16</a:t>
            </a:fld>
            <a:endParaRPr lang="en-US" altLang="en-US"/>
          </a:p>
        </p:txBody>
      </p:sp>
    </p:spTree>
    <p:extLst>
      <p:ext uri="{BB962C8B-B14F-4D97-AF65-F5344CB8AC3E}">
        <p14:creationId xmlns:p14="http://schemas.microsoft.com/office/powerpoint/2010/main" val="462009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Data Sheets</a:t>
            </a:r>
          </a:p>
        </p:txBody>
      </p:sp>
      <p:sp>
        <p:nvSpPr>
          <p:cNvPr id="4" name="Slide Number Placeholder 3"/>
          <p:cNvSpPr>
            <a:spLocks noGrp="1"/>
          </p:cNvSpPr>
          <p:nvPr>
            <p:ph type="sldNum" sz="quarter" idx="10"/>
          </p:nvPr>
        </p:nvSpPr>
        <p:spPr/>
        <p:txBody>
          <a:bodyPr/>
          <a:lstStyle/>
          <a:p>
            <a:pPr>
              <a:defRPr/>
            </a:pPr>
            <a:fld id="{A44FBC76-EE7A-4955-900D-638FDF61EBAC}" type="slidenum">
              <a:rPr lang="en-US" altLang="en-US" smtClean="0"/>
              <a:pPr>
                <a:defRPr/>
              </a:pPr>
              <a:t>17</a:t>
            </a:fld>
            <a:endParaRPr lang="en-US" altLang="en-US"/>
          </a:p>
        </p:txBody>
      </p:sp>
    </p:spTree>
    <p:extLst>
      <p:ext uri="{BB962C8B-B14F-4D97-AF65-F5344CB8AC3E}">
        <p14:creationId xmlns:p14="http://schemas.microsoft.com/office/powerpoint/2010/main" val="1905850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Data Sheets</a:t>
            </a:r>
          </a:p>
        </p:txBody>
      </p:sp>
      <p:sp>
        <p:nvSpPr>
          <p:cNvPr id="4" name="Slide Number Placeholder 3"/>
          <p:cNvSpPr>
            <a:spLocks noGrp="1"/>
          </p:cNvSpPr>
          <p:nvPr>
            <p:ph type="sldNum" sz="quarter" idx="10"/>
          </p:nvPr>
        </p:nvSpPr>
        <p:spPr/>
        <p:txBody>
          <a:bodyPr/>
          <a:lstStyle/>
          <a:p>
            <a:pPr>
              <a:defRPr/>
            </a:pPr>
            <a:fld id="{A44FBC76-EE7A-4955-900D-638FDF61EBAC}" type="slidenum">
              <a:rPr lang="en-US" altLang="en-US" smtClean="0"/>
              <a:pPr>
                <a:defRPr/>
              </a:pPr>
              <a:t>18</a:t>
            </a:fld>
            <a:endParaRPr lang="en-US" altLang="en-US"/>
          </a:p>
        </p:txBody>
      </p:sp>
    </p:spTree>
    <p:extLst>
      <p:ext uri="{BB962C8B-B14F-4D97-AF65-F5344CB8AC3E}">
        <p14:creationId xmlns:p14="http://schemas.microsoft.com/office/powerpoint/2010/main" val="4289870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Data Sheets</a:t>
            </a:r>
          </a:p>
        </p:txBody>
      </p:sp>
      <p:sp>
        <p:nvSpPr>
          <p:cNvPr id="4" name="Slide Number Placeholder 3"/>
          <p:cNvSpPr>
            <a:spLocks noGrp="1"/>
          </p:cNvSpPr>
          <p:nvPr>
            <p:ph type="sldNum" sz="quarter" idx="10"/>
          </p:nvPr>
        </p:nvSpPr>
        <p:spPr/>
        <p:txBody>
          <a:bodyPr/>
          <a:lstStyle/>
          <a:p>
            <a:pPr>
              <a:defRPr/>
            </a:pPr>
            <a:fld id="{A44FBC76-EE7A-4955-900D-638FDF61EBAC}" type="slidenum">
              <a:rPr lang="en-US" altLang="en-US" smtClean="0"/>
              <a:pPr>
                <a:defRPr/>
              </a:pPr>
              <a:t>19</a:t>
            </a:fld>
            <a:endParaRPr lang="en-US" altLang="en-US"/>
          </a:p>
        </p:txBody>
      </p:sp>
    </p:spTree>
    <p:extLst>
      <p:ext uri="{BB962C8B-B14F-4D97-AF65-F5344CB8AC3E}">
        <p14:creationId xmlns:p14="http://schemas.microsoft.com/office/powerpoint/2010/main" val="87223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4FBC76-EE7A-4955-900D-638FDF61EBAC}" type="slidenum">
              <a:rPr lang="en-US" altLang="en-US" smtClean="0"/>
              <a:pPr>
                <a:defRPr/>
              </a:pPr>
              <a:t>21</a:t>
            </a:fld>
            <a:endParaRPr lang="en-US" altLang="en-US"/>
          </a:p>
        </p:txBody>
      </p:sp>
    </p:spTree>
    <p:extLst>
      <p:ext uri="{BB962C8B-B14F-4D97-AF65-F5344CB8AC3E}">
        <p14:creationId xmlns:p14="http://schemas.microsoft.com/office/powerpoint/2010/main" val="3691196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Let’s look at a hard one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Unstable (Reactive) Material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floor this has no limit</a:t>
            </a:r>
          </a:p>
          <a:p>
            <a:r>
              <a:rPr lang="en-US" sz="1200" kern="1200" dirty="0">
                <a:solidFill>
                  <a:schemeClr val="tx1"/>
                </a:solidFill>
                <a:effectLst/>
                <a:latin typeface="+mn-lt"/>
                <a:ea typeface="+mn-ea"/>
                <a:cs typeface="+mn-cs"/>
              </a:rPr>
              <a:t>Unstable (Reactive) Material</a:t>
            </a:r>
          </a:p>
          <a:p>
            <a:r>
              <a:rPr lang="en-US" sz="1200" kern="1200" dirty="0">
                <a:solidFill>
                  <a:schemeClr val="tx1"/>
                </a:solidFill>
                <a:effectLst/>
                <a:latin typeface="+mn-lt"/>
                <a:ea typeface="+mn-ea"/>
                <a:cs typeface="+mn-cs"/>
              </a:rPr>
              <a:t>MAQ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floor, B occupancy</a:t>
            </a:r>
          </a:p>
          <a:p>
            <a:r>
              <a:rPr lang="en-US" sz="1200" kern="1200" dirty="0">
                <a:solidFill>
                  <a:schemeClr val="tx1"/>
                </a:solidFill>
                <a:effectLst/>
                <a:latin typeface="+mn-lt"/>
                <a:ea typeface="+mn-ea"/>
                <a:cs typeface="+mn-cs"/>
              </a:rPr>
              <a:t>Class 4 require sprinklers – 1 pound</a:t>
            </a:r>
            <a:r>
              <a:rPr lang="en-US" sz="1200" kern="1200" baseline="0" dirty="0">
                <a:solidFill>
                  <a:schemeClr val="tx1"/>
                </a:solidFill>
                <a:effectLst/>
                <a:latin typeface="+mn-lt"/>
                <a:ea typeface="+mn-ea"/>
                <a:cs typeface="+mn-cs"/>
              </a:rPr>
              <a:t> for solid &amp; liquids, 10 cubic feet for gas</a:t>
            </a:r>
          </a:p>
          <a:p>
            <a:r>
              <a:rPr lang="en-US" sz="1200" kern="1200" baseline="0" dirty="0">
                <a:solidFill>
                  <a:schemeClr val="tx1"/>
                </a:solidFill>
                <a:effectLst/>
                <a:latin typeface="+mn-lt"/>
                <a:ea typeface="+mn-ea"/>
                <a:cs typeface="+mn-cs"/>
              </a:rPr>
              <a:t>Class 3 without sprinklers - </a:t>
            </a:r>
            <a:r>
              <a:rPr lang="en-US" sz="1200" kern="1200" dirty="0">
                <a:solidFill>
                  <a:schemeClr val="tx1"/>
                </a:solidFill>
                <a:effectLst/>
                <a:latin typeface="+mn-lt"/>
                <a:ea typeface="+mn-ea"/>
                <a:cs typeface="+mn-cs"/>
              </a:rPr>
              <a:t> 5 pounds</a:t>
            </a:r>
            <a:r>
              <a:rPr lang="en-US" sz="1200" kern="1200" baseline="0" dirty="0">
                <a:solidFill>
                  <a:schemeClr val="tx1"/>
                </a:solidFill>
                <a:effectLst/>
                <a:latin typeface="+mn-lt"/>
                <a:ea typeface="+mn-ea"/>
                <a:cs typeface="+mn-cs"/>
              </a:rPr>
              <a:t> for solid &amp; liquids, 50 cubic feet for gas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Class 2 without sprinklers –  </a:t>
            </a:r>
            <a:r>
              <a:rPr lang="en-US" sz="1200" kern="1200" dirty="0">
                <a:solidFill>
                  <a:schemeClr val="tx1"/>
                </a:solidFill>
                <a:effectLst/>
                <a:latin typeface="+mn-lt"/>
                <a:ea typeface="+mn-ea"/>
                <a:cs typeface="+mn-cs"/>
              </a:rPr>
              <a:t>50 pounds</a:t>
            </a:r>
            <a:r>
              <a:rPr lang="en-US" sz="1200" kern="1200" baseline="0" dirty="0">
                <a:solidFill>
                  <a:schemeClr val="tx1"/>
                </a:solidFill>
                <a:effectLst/>
                <a:latin typeface="+mn-lt"/>
                <a:ea typeface="+mn-ea"/>
                <a:cs typeface="+mn-cs"/>
              </a:rPr>
              <a:t> for solid &amp; liquids, 750 cubic feet for gas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Class 1 without sprinklers –  No Limit</a:t>
            </a:r>
          </a:p>
          <a:p>
            <a:endParaRPr lang="en-US" dirty="0"/>
          </a:p>
        </p:txBody>
      </p:sp>
      <p:sp>
        <p:nvSpPr>
          <p:cNvPr id="4" name="Slide Number Placeholder 3"/>
          <p:cNvSpPr>
            <a:spLocks noGrp="1"/>
          </p:cNvSpPr>
          <p:nvPr>
            <p:ph type="sldNum" sz="quarter" idx="10"/>
          </p:nvPr>
        </p:nvSpPr>
        <p:spPr/>
        <p:txBody>
          <a:bodyPr/>
          <a:lstStyle/>
          <a:p>
            <a:pPr>
              <a:defRPr/>
            </a:pPr>
            <a:fld id="{A44FBC76-EE7A-4955-900D-638FDF61EBAC}" type="slidenum">
              <a:rPr lang="en-US" altLang="en-US" smtClean="0"/>
              <a:pPr>
                <a:defRPr/>
              </a:pPr>
              <a:t>22</a:t>
            </a:fld>
            <a:endParaRPr lang="en-US" altLang="en-US"/>
          </a:p>
        </p:txBody>
      </p:sp>
    </p:spTree>
    <p:extLst>
      <p:ext uri="{BB962C8B-B14F-4D97-AF65-F5344CB8AC3E}">
        <p14:creationId xmlns:p14="http://schemas.microsoft.com/office/powerpoint/2010/main" val="2651083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Let’s look at a hard one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Unstable (Reactive) Material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floor this has no limit</a:t>
            </a:r>
          </a:p>
          <a:p>
            <a:r>
              <a:rPr lang="en-US" sz="1200" kern="1200" dirty="0">
                <a:solidFill>
                  <a:schemeClr val="tx1"/>
                </a:solidFill>
                <a:effectLst/>
                <a:latin typeface="+mn-lt"/>
                <a:ea typeface="+mn-ea"/>
                <a:cs typeface="+mn-cs"/>
              </a:rPr>
              <a:t>Unstable (Reactive) Material</a:t>
            </a:r>
          </a:p>
          <a:p>
            <a:r>
              <a:rPr lang="en-US" sz="1200" kern="1200" dirty="0">
                <a:solidFill>
                  <a:schemeClr val="tx1"/>
                </a:solidFill>
                <a:effectLst/>
                <a:latin typeface="+mn-lt"/>
                <a:ea typeface="+mn-ea"/>
                <a:cs typeface="+mn-cs"/>
              </a:rPr>
              <a:t>MAQ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floor, B occupancy</a:t>
            </a:r>
          </a:p>
          <a:p>
            <a:r>
              <a:rPr lang="en-US" sz="1200" kern="1200" dirty="0">
                <a:solidFill>
                  <a:schemeClr val="tx1"/>
                </a:solidFill>
                <a:effectLst/>
                <a:latin typeface="+mn-lt"/>
                <a:ea typeface="+mn-ea"/>
                <a:cs typeface="+mn-cs"/>
              </a:rPr>
              <a:t>Class 4 require sprinklers – 1 pound</a:t>
            </a:r>
            <a:r>
              <a:rPr lang="en-US" sz="1200" kern="1200" baseline="0" dirty="0">
                <a:solidFill>
                  <a:schemeClr val="tx1"/>
                </a:solidFill>
                <a:effectLst/>
                <a:latin typeface="+mn-lt"/>
                <a:ea typeface="+mn-ea"/>
                <a:cs typeface="+mn-cs"/>
              </a:rPr>
              <a:t> for solid &amp; liquids, 10 cubic feet for gas</a:t>
            </a:r>
          </a:p>
          <a:p>
            <a:r>
              <a:rPr lang="en-US" sz="1200" kern="1200" baseline="0" dirty="0">
                <a:solidFill>
                  <a:schemeClr val="tx1"/>
                </a:solidFill>
                <a:effectLst/>
                <a:latin typeface="+mn-lt"/>
                <a:ea typeface="+mn-ea"/>
                <a:cs typeface="+mn-cs"/>
              </a:rPr>
              <a:t>Class 3 without sprinklers - </a:t>
            </a:r>
            <a:r>
              <a:rPr lang="en-US" sz="1200" kern="1200" dirty="0">
                <a:solidFill>
                  <a:schemeClr val="tx1"/>
                </a:solidFill>
                <a:effectLst/>
                <a:latin typeface="+mn-lt"/>
                <a:ea typeface="+mn-ea"/>
                <a:cs typeface="+mn-cs"/>
              </a:rPr>
              <a:t> 5 pounds</a:t>
            </a:r>
            <a:r>
              <a:rPr lang="en-US" sz="1200" kern="1200" baseline="0" dirty="0">
                <a:solidFill>
                  <a:schemeClr val="tx1"/>
                </a:solidFill>
                <a:effectLst/>
                <a:latin typeface="+mn-lt"/>
                <a:ea typeface="+mn-ea"/>
                <a:cs typeface="+mn-cs"/>
              </a:rPr>
              <a:t> for solid &amp; liquids, 50 cubic feet for gas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Class 2 without sprinklers –  </a:t>
            </a:r>
            <a:r>
              <a:rPr lang="en-US" sz="1200" kern="1200" dirty="0">
                <a:solidFill>
                  <a:schemeClr val="tx1"/>
                </a:solidFill>
                <a:effectLst/>
                <a:latin typeface="+mn-lt"/>
                <a:ea typeface="+mn-ea"/>
                <a:cs typeface="+mn-cs"/>
              </a:rPr>
              <a:t>50 pounds</a:t>
            </a:r>
            <a:r>
              <a:rPr lang="en-US" sz="1200" kern="1200" baseline="0" dirty="0">
                <a:solidFill>
                  <a:schemeClr val="tx1"/>
                </a:solidFill>
                <a:effectLst/>
                <a:latin typeface="+mn-lt"/>
                <a:ea typeface="+mn-ea"/>
                <a:cs typeface="+mn-cs"/>
              </a:rPr>
              <a:t> for solid &amp; liquids, 750 cubic feet for gas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Class 1 without sprinklers –  No Limit</a:t>
            </a:r>
          </a:p>
          <a:p>
            <a:endParaRPr lang="en-US" dirty="0"/>
          </a:p>
        </p:txBody>
      </p:sp>
      <p:sp>
        <p:nvSpPr>
          <p:cNvPr id="4" name="Slide Number Placeholder 3"/>
          <p:cNvSpPr>
            <a:spLocks noGrp="1"/>
          </p:cNvSpPr>
          <p:nvPr>
            <p:ph type="sldNum" sz="quarter" idx="10"/>
          </p:nvPr>
        </p:nvSpPr>
        <p:spPr/>
        <p:txBody>
          <a:bodyPr/>
          <a:lstStyle/>
          <a:p>
            <a:pPr>
              <a:defRPr/>
            </a:pPr>
            <a:fld id="{A44FBC76-EE7A-4955-900D-638FDF61EBAC}" type="slidenum">
              <a:rPr lang="en-US" altLang="en-US" smtClean="0"/>
              <a:pPr>
                <a:defRPr/>
              </a:pPr>
              <a:t>23</a:t>
            </a:fld>
            <a:endParaRPr lang="en-US" altLang="en-US"/>
          </a:p>
        </p:txBody>
      </p:sp>
    </p:spTree>
    <p:extLst>
      <p:ext uri="{BB962C8B-B14F-4D97-AF65-F5344CB8AC3E}">
        <p14:creationId xmlns:p14="http://schemas.microsoft.com/office/powerpoint/2010/main" val="1588601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fld id="{39498D87-9B9F-437F-B87A-956DD0C3317D}"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Let’s look at a hard one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Unstable (Reactive) Material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floor this has no limit</a:t>
            </a:r>
          </a:p>
          <a:p>
            <a:r>
              <a:rPr lang="en-US" sz="1200" kern="1200" dirty="0">
                <a:solidFill>
                  <a:schemeClr val="tx1"/>
                </a:solidFill>
                <a:effectLst/>
                <a:latin typeface="+mn-lt"/>
                <a:ea typeface="+mn-ea"/>
                <a:cs typeface="+mn-cs"/>
              </a:rPr>
              <a:t>Unstable (Reactive) Material</a:t>
            </a:r>
          </a:p>
          <a:p>
            <a:r>
              <a:rPr lang="en-US" sz="1200" kern="1200" dirty="0">
                <a:solidFill>
                  <a:schemeClr val="tx1"/>
                </a:solidFill>
                <a:effectLst/>
                <a:latin typeface="+mn-lt"/>
                <a:ea typeface="+mn-ea"/>
                <a:cs typeface="+mn-cs"/>
              </a:rPr>
              <a:t>MAQ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floor, B occupancy</a:t>
            </a:r>
          </a:p>
          <a:p>
            <a:r>
              <a:rPr lang="en-US" sz="1200" kern="1200" dirty="0">
                <a:solidFill>
                  <a:schemeClr val="tx1"/>
                </a:solidFill>
                <a:effectLst/>
                <a:latin typeface="+mn-lt"/>
                <a:ea typeface="+mn-ea"/>
                <a:cs typeface="+mn-cs"/>
              </a:rPr>
              <a:t>Class 4 require sprinklers – 1 pound</a:t>
            </a:r>
            <a:r>
              <a:rPr lang="en-US" sz="1200" kern="1200" baseline="0" dirty="0">
                <a:solidFill>
                  <a:schemeClr val="tx1"/>
                </a:solidFill>
                <a:effectLst/>
                <a:latin typeface="+mn-lt"/>
                <a:ea typeface="+mn-ea"/>
                <a:cs typeface="+mn-cs"/>
              </a:rPr>
              <a:t> for solid &amp; liquids, 10 cubic feet for gas</a:t>
            </a:r>
          </a:p>
          <a:p>
            <a:r>
              <a:rPr lang="en-US" sz="1200" kern="1200" baseline="0" dirty="0">
                <a:solidFill>
                  <a:schemeClr val="tx1"/>
                </a:solidFill>
                <a:effectLst/>
                <a:latin typeface="+mn-lt"/>
                <a:ea typeface="+mn-ea"/>
                <a:cs typeface="+mn-cs"/>
              </a:rPr>
              <a:t>Class 3 without sprinklers - </a:t>
            </a:r>
            <a:r>
              <a:rPr lang="en-US" sz="1200" kern="1200" dirty="0">
                <a:solidFill>
                  <a:schemeClr val="tx1"/>
                </a:solidFill>
                <a:effectLst/>
                <a:latin typeface="+mn-lt"/>
                <a:ea typeface="+mn-ea"/>
                <a:cs typeface="+mn-cs"/>
              </a:rPr>
              <a:t> 5 pounds</a:t>
            </a:r>
            <a:r>
              <a:rPr lang="en-US" sz="1200" kern="1200" baseline="0" dirty="0">
                <a:solidFill>
                  <a:schemeClr val="tx1"/>
                </a:solidFill>
                <a:effectLst/>
                <a:latin typeface="+mn-lt"/>
                <a:ea typeface="+mn-ea"/>
                <a:cs typeface="+mn-cs"/>
              </a:rPr>
              <a:t> for solid &amp; liquids, 50 cubic feet for gas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Class 2 without sprinklers –  </a:t>
            </a:r>
            <a:r>
              <a:rPr lang="en-US" sz="1200" kern="1200" dirty="0">
                <a:solidFill>
                  <a:schemeClr val="tx1"/>
                </a:solidFill>
                <a:effectLst/>
                <a:latin typeface="+mn-lt"/>
                <a:ea typeface="+mn-ea"/>
                <a:cs typeface="+mn-cs"/>
              </a:rPr>
              <a:t>50 pounds</a:t>
            </a:r>
            <a:r>
              <a:rPr lang="en-US" sz="1200" kern="1200" baseline="0" dirty="0">
                <a:solidFill>
                  <a:schemeClr val="tx1"/>
                </a:solidFill>
                <a:effectLst/>
                <a:latin typeface="+mn-lt"/>
                <a:ea typeface="+mn-ea"/>
                <a:cs typeface="+mn-cs"/>
              </a:rPr>
              <a:t> for solid &amp; liquids, 750 cubic feet for gas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Class 1 without sprinklers –  No Limit</a:t>
            </a:r>
          </a:p>
          <a:p>
            <a:endParaRPr lang="en-US" dirty="0"/>
          </a:p>
        </p:txBody>
      </p:sp>
      <p:sp>
        <p:nvSpPr>
          <p:cNvPr id="4" name="Slide Number Placeholder 3"/>
          <p:cNvSpPr>
            <a:spLocks noGrp="1"/>
          </p:cNvSpPr>
          <p:nvPr>
            <p:ph type="sldNum" sz="quarter" idx="10"/>
          </p:nvPr>
        </p:nvSpPr>
        <p:spPr/>
        <p:txBody>
          <a:bodyPr/>
          <a:lstStyle/>
          <a:p>
            <a:pPr>
              <a:defRPr/>
            </a:pPr>
            <a:fld id="{A44FBC76-EE7A-4955-900D-638FDF61EBAC}" type="slidenum">
              <a:rPr lang="en-US" altLang="en-US" smtClean="0"/>
              <a:pPr>
                <a:defRPr/>
              </a:pPr>
              <a:t>24</a:t>
            </a:fld>
            <a:endParaRPr lang="en-US" altLang="en-US"/>
          </a:p>
        </p:txBody>
      </p:sp>
    </p:spTree>
    <p:extLst>
      <p:ext uri="{BB962C8B-B14F-4D97-AF65-F5344CB8AC3E}">
        <p14:creationId xmlns:p14="http://schemas.microsoft.com/office/powerpoint/2010/main" val="1516880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Let’s look at a hard one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Unstable (Reactive) Material</a:t>
            </a:r>
          </a:p>
          <a:p>
            <a:r>
              <a:rPr lang="en-US" sz="1200" kern="1200" dirty="0">
                <a:solidFill>
                  <a:schemeClr val="tx1"/>
                </a:solidFill>
                <a:effectLst/>
                <a:latin typeface="+mn-lt"/>
                <a:ea typeface="+mn-ea"/>
                <a:cs typeface="+mn-cs"/>
              </a:rPr>
              <a:t>MAQ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floor, B occupancy</a:t>
            </a:r>
          </a:p>
          <a:p>
            <a:r>
              <a:rPr lang="en-US" sz="1200" kern="1200" dirty="0">
                <a:solidFill>
                  <a:schemeClr val="tx1"/>
                </a:solidFill>
                <a:effectLst/>
                <a:latin typeface="+mn-lt"/>
                <a:ea typeface="+mn-ea"/>
                <a:cs typeface="+mn-cs"/>
              </a:rPr>
              <a:t>Class 4 require sprinklers – 1 pound</a:t>
            </a:r>
            <a:r>
              <a:rPr lang="en-US" sz="1200" kern="1200" baseline="0" dirty="0">
                <a:solidFill>
                  <a:schemeClr val="tx1"/>
                </a:solidFill>
                <a:effectLst/>
                <a:latin typeface="+mn-lt"/>
                <a:ea typeface="+mn-ea"/>
                <a:cs typeface="+mn-cs"/>
              </a:rPr>
              <a:t> for solid &amp; liquids, 10 cubic feet for gas</a:t>
            </a:r>
          </a:p>
          <a:p>
            <a:r>
              <a:rPr lang="en-US" sz="1200" kern="1200" baseline="0" dirty="0">
                <a:solidFill>
                  <a:schemeClr val="tx1"/>
                </a:solidFill>
                <a:effectLst/>
                <a:latin typeface="+mn-lt"/>
                <a:ea typeface="+mn-ea"/>
                <a:cs typeface="+mn-cs"/>
              </a:rPr>
              <a:t>Class 3 without sprinklers - </a:t>
            </a:r>
            <a:r>
              <a:rPr lang="en-US" sz="1200" kern="1200" dirty="0">
                <a:solidFill>
                  <a:schemeClr val="tx1"/>
                </a:solidFill>
                <a:effectLst/>
                <a:latin typeface="+mn-lt"/>
                <a:ea typeface="+mn-ea"/>
                <a:cs typeface="+mn-cs"/>
              </a:rPr>
              <a:t> 5 pounds</a:t>
            </a:r>
            <a:r>
              <a:rPr lang="en-US" sz="1200" kern="1200" baseline="0" dirty="0">
                <a:solidFill>
                  <a:schemeClr val="tx1"/>
                </a:solidFill>
                <a:effectLst/>
                <a:latin typeface="+mn-lt"/>
                <a:ea typeface="+mn-ea"/>
                <a:cs typeface="+mn-cs"/>
              </a:rPr>
              <a:t> for solid &amp; liquids, 50 cubic feet for gas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Class 2 without sprinklers –  </a:t>
            </a:r>
            <a:r>
              <a:rPr lang="en-US" sz="1200" kern="1200" dirty="0">
                <a:solidFill>
                  <a:schemeClr val="tx1"/>
                </a:solidFill>
                <a:effectLst/>
                <a:latin typeface="+mn-lt"/>
                <a:ea typeface="+mn-ea"/>
                <a:cs typeface="+mn-cs"/>
              </a:rPr>
              <a:t>50 pounds</a:t>
            </a:r>
            <a:r>
              <a:rPr lang="en-US" sz="1200" kern="1200" baseline="0" dirty="0">
                <a:solidFill>
                  <a:schemeClr val="tx1"/>
                </a:solidFill>
                <a:effectLst/>
                <a:latin typeface="+mn-lt"/>
                <a:ea typeface="+mn-ea"/>
                <a:cs typeface="+mn-cs"/>
              </a:rPr>
              <a:t> for solid &amp; liquids, 750 cubic feet for gas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Class 1 without sprinklers –  No Limit</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44FBC76-EE7A-4955-900D-638FDF61EBAC}" type="slidenum">
              <a:rPr lang="en-US" altLang="en-US" smtClean="0"/>
              <a:pPr>
                <a:defRPr/>
              </a:pPr>
              <a:t>25</a:t>
            </a:fld>
            <a:endParaRPr lang="en-US" altLang="en-US"/>
          </a:p>
        </p:txBody>
      </p:sp>
    </p:spTree>
    <p:extLst>
      <p:ext uri="{BB962C8B-B14F-4D97-AF65-F5344CB8AC3E}">
        <p14:creationId xmlns:p14="http://schemas.microsoft.com/office/powerpoint/2010/main" val="2736000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Let’s look at a hard one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Unstable (Reactive) Material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floor this is 2.268 grams per control area</a:t>
            </a:r>
          </a:p>
          <a:p>
            <a:r>
              <a:rPr lang="en-US" sz="1200" kern="1200" dirty="0">
                <a:solidFill>
                  <a:schemeClr val="tx1"/>
                </a:solidFill>
                <a:effectLst/>
                <a:latin typeface="+mn-lt"/>
                <a:ea typeface="+mn-ea"/>
                <a:cs typeface="+mn-cs"/>
              </a:rPr>
              <a:t>Unstable (Reactive) Material</a:t>
            </a:r>
          </a:p>
          <a:p>
            <a:r>
              <a:rPr lang="en-US" sz="1200" kern="1200" dirty="0">
                <a:solidFill>
                  <a:schemeClr val="tx1"/>
                </a:solidFill>
                <a:effectLst/>
                <a:latin typeface="+mn-lt"/>
                <a:ea typeface="+mn-ea"/>
                <a:cs typeface="+mn-cs"/>
              </a:rPr>
              <a:t>MAQ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floor, B occupancy</a:t>
            </a:r>
          </a:p>
          <a:p>
            <a:r>
              <a:rPr lang="en-US" sz="1200" kern="1200" dirty="0">
                <a:solidFill>
                  <a:schemeClr val="tx1"/>
                </a:solidFill>
                <a:effectLst/>
                <a:latin typeface="+mn-lt"/>
                <a:ea typeface="+mn-ea"/>
                <a:cs typeface="+mn-cs"/>
              </a:rPr>
              <a:t>Class 4 require sprinklers – 1 pound</a:t>
            </a:r>
            <a:r>
              <a:rPr lang="en-US" sz="1200" kern="1200" baseline="0" dirty="0">
                <a:solidFill>
                  <a:schemeClr val="tx1"/>
                </a:solidFill>
                <a:effectLst/>
                <a:latin typeface="+mn-lt"/>
                <a:ea typeface="+mn-ea"/>
                <a:cs typeface="+mn-cs"/>
              </a:rPr>
              <a:t> for solid &amp; liquids, 10 cubic feet for gas</a:t>
            </a:r>
          </a:p>
          <a:p>
            <a:r>
              <a:rPr lang="en-US" sz="1200" kern="1200" baseline="0" dirty="0">
                <a:solidFill>
                  <a:schemeClr val="tx1"/>
                </a:solidFill>
                <a:effectLst/>
                <a:latin typeface="+mn-lt"/>
                <a:ea typeface="+mn-ea"/>
                <a:cs typeface="+mn-cs"/>
              </a:rPr>
              <a:t>Class 3 without sprinklers - </a:t>
            </a:r>
            <a:r>
              <a:rPr lang="en-US" sz="1200" kern="1200" dirty="0">
                <a:solidFill>
                  <a:schemeClr val="tx1"/>
                </a:solidFill>
                <a:effectLst/>
                <a:latin typeface="+mn-lt"/>
                <a:ea typeface="+mn-ea"/>
                <a:cs typeface="+mn-cs"/>
              </a:rPr>
              <a:t> 5 pounds</a:t>
            </a:r>
            <a:r>
              <a:rPr lang="en-US" sz="1200" kern="1200" baseline="0" dirty="0">
                <a:solidFill>
                  <a:schemeClr val="tx1"/>
                </a:solidFill>
                <a:effectLst/>
                <a:latin typeface="+mn-lt"/>
                <a:ea typeface="+mn-ea"/>
                <a:cs typeface="+mn-cs"/>
              </a:rPr>
              <a:t> for solid &amp; liquids, 50 cubic feet for gas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Class 2 without sprinklers –  </a:t>
            </a:r>
            <a:r>
              <a:rPr lang="en-US" sz="1200" kern="1200" dirty="0">
                <a:solidFill>
                  <a:schemeClr val="tx1"/>
                </a:solidFill>
                <a:effectLst/>
                <a:latin typeface="+mn-lt"/>
                <a:ea typeface="+mn-ea"/>
                <a:cs typeface="+mn-cs"/>
              </a:rPr>
              <a:t>50 pounds</a:t>
            </a:r>
            <a:r>
              <a:rPr lang="en-US" sz="1200" kern="1200" baseline="0" dirty="0">
                <a:solidFill>
                  <a:schemeClr val="tx1"/>
                </a:solidFill>
                <a:effectLst/>
                <a:latin typeface="+mn-lt"/>
                <a:ea typeface="+mn-ea"/>
                <a:cs typeface="+mn-cs"/>
              </a:rPr>
              <a:t> for solid &amp; liquids, 750 cubic feet for gas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Class 1 without sprinklers –  No Limit</a:t>
            </a:r>
          </a:p>
          <a:p>
            <a:endParaRPr lang="en-US" dirty="0"/>
          </a:p>
        </p:txBody>
      </p:sp>
      <p:sp>
        <p:nvSpPr>
          <p:cNvPr id="4" name="Slide Number Placeholder 3"/>
          <p:cNvSpPr>
            <a:spLocks noGrp="1"/>
          </p:cNvSpPr>
          <p:nvPr>
            <p:ph type="sldNum" sz="quarter" idx="10"/>
          </p:nvPr>
        </p:nvSpPr>
        <p:spPr/>
        <p:txBody>
          <a:bodyPr/>
          <a:lstStyle/>
          <a:p>
            <a:pPr>
              <a:defRPr/>
            </a:pPr>
            <a:fld id="{A44FBC76-EE7A-4955-900D-638FDF61EBAC}" type="slidenum">
              <a:rPr lang="en-US" altLang="en-US" smtClean="0"/>
              <a:pPr>
                <a:defRPr/>
              </a:pPr>
              <a:t>26</a:t>
            </a:fld>
            <a:endParaRPr lang="en-US" altLang="en-US"/>
          </a:p>
        </p:txBody>
      </p:sp>
    </p:spTree>
    <p:extLst>
      <p:ext uri="{BB962C8B-B14F-4D97-AF65-F5344CB8AC3E}">
        <p14:creationId xmlns:p14="http://schemas.microsoft.com/office/powerpoint/2010/main" val="3251478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Let’s look at a hard one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Unstable (Reactive) Material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floor this is 11.43 grams per control area</a:t>
            </a:r>
          </a:p>
          <a:p>
            <a:r>
              <a:rPr lang="en-US" sz="1200" kern="1200" dirty="0">
                <a:solidFill>
                  <a:schemeClr val="tx1"/>
                </a:solidFill>
                <a:effectLst/>
                <a:latin typeface="+mn-lt"/>
                <a:ea typeface="+mn-ea"/>
                <a:cs typeface="+mn-cs"/>
              </a:rPr>
              <a:t>Unstable (Reactive) Material</a:t>
            </a:r>
          </a:p>
          <a:p>
            <a:r>
              <a:rPr lang="en-US" sz="1200" kern="1200" dirty="0">
                <a:solidFill>
                  <a:schemeClr val="tx1"/>
                </a:solidFill>
                <a:effectLst/>
                <a:latin typeface="+mn-lt"/>
                <a:ea typeface="+mn-ea"/>
                <a:cs typeface="+mn-cs"/>
              </a:rPr>
              <a:t>MAQ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floor, B occupancy</a:t>
            </a:r>
          </a:p>
          <a:p>
            <a:r>
              <a:rPr lang="en-US" sz="1200" kern="1200" dirty="0">
                <a:solidFill>
                  <a:schemeClr val="tx1"/>
                </a:solidFill>
                <a:effectLst/>
                <a:latin typeface="+mn-lt"/>
                <a:ea typeface="+mn-ea"/>
                <a:cs typeface="+mn-cs"/>
              </a:rPr>
              <a:t>Class 4 require sprinklers – 1 pound</a:t>
            </a:r>
            <a:r>
              <a:rPr lang="en-US" sz="1200" kern="1200" baseline="0" dirty="0">
                <a:solidFill>
                  <a:schemeClr val="tx1"/>
                </a:solidFill>
                <a:effectLst/>
                <a:latin typeface="+mn-lt"/>
                <a:ea typeface="+mn-ea"/>
                <a:cs typeface="+mn-cs"/>
              </a:rPr>
              <a:t> for solid &amp; liquids, 10 cubic feet for gas</a:t>
            </a:r>
          </a:p>
          <a:p>
            <a:r>
              <a:rPr lang="en-US" sz="1200" kern="1200" baseline="0" dirty="0">
                <a:solidFill>
                  <a:schemeClr val="tx1"/>
                </a:solidFill>
                <a:effectLst/>
                <a:latin typeface="+mn-lt"/>
                <a:ea typeface="+mn-ea"/>
                <a:cs typeface="+mn-cs"/>
              </a:rPr>
              <a:t>Class 3 without sprinklers - </a:t>
            </a:r>
            <a:r>
              <a:rPr lang="en-US" sz="1200" kern="1200" dirty="0">
                <a:solidFill>
                  <a:schemeClr val="tx1"/>
                </a:solidFill>
                <a:effectLst/>
                <a:latin typeface="+mn-lt"/>
                <a:ea typeface="+mn-ea"/>
                <a:cs typeface="+mn-cs"/>
              </a:rPr>
              <a:t> 5 pounds</a:t>
            </a:r>
            <a:r>
              <a:rPr lang="en-US" sz="1200" kern="1200" baseline="0" dirty="0">
                <a:solidFill>
                  <a:schemeClr val="tx1"/>
                </a:solidFill>
                <a:effectLst/>
                <a:latin typeface="+mn-lt"/>
                <a:ea typeface="+mn-ea"/>
                <a:cs typeface="+mn-cs"/>
              </a:rPr>
              <a:t> for solid &amp; liquids, 50 cubic feet for gas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Class 2 without sprinklers –  </a:t>
            </a:r>
            <a:r>
              <a:rPr lang="en-US" sz="1200" kern="1200" dirty="0">
                <a:solidFill>
                  <a:schemeClr val="tx1"/>
                </a:solidFill>
                <a:effectLst/>
                <a:latin typeface="+mn-lt"/>
                <a:ea typeface="+mn-ea"/>
                <a:cs typeface="+mn-cs"/>
              </a:rPr>
              <a:t>50 pounds</a:t>
            </a:r>
            <a:r>
              <a:rPr lang="en-US" sz="1200" kern="1200" baseline="0" dirty="0">
                <a:solidFill>
                  <a:schemeClr val="tx1"/>
                </a:solidFill>
                <a:effectLst/>
                <a:latin typeface="+mn-lt"/>
                <a:ea typeface="+mn-ea"/>
                <a:cs typeface="+mn-cs"/>
              </a:rPr>
              <a:t> for solid &amp; liquids, 750 cubic feet for gas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Class 1 without sprinklers –  No Limit</a:t>
            </a:r>
          </a:p>
          <a:p>
            <a:endParaRPr lang="en-US" dirty="0"/>
          </a:p>
        </p:txBody>
      </p:sp>
      <p:sp>
        <p:nvSpPr>
          <p:cNvPr id="4" name="Slide Number Placeholder 3"/>
          <p:cNvSpPr>
            <a:spLocks noGrp="1"/>
          </p:cNvSpPr>
          <p:nvPr>
            <p:ph type="sldNum" sz="quarter" idx="10"/>
          </p:nvPr>
        </p:nvSpPr>
        <p:spPr/>
        <p:txBody>
          <a:bodyPr/>
          <a:lstStyle/>
          <a:p>
            <a:pPr>
              <a:defRPr/>
            </a:pPr>
            <a:fld id="{A44FBC76-EE7A-4955-900D-638FDF61EBAC}" type="slidenum">
              <a:rPr lang="en-US" altLang="en-US" smtClean="0"/>
              <a:pPr>
                <a:defRPr/>
              </a:pPr>
              <a:t>27</a:t>
            </a:fld>
            <a:endParaRPr lang="en-US" altLang="en-US"/>
          </a:p>
        </p:txBody>
      </p:sp>
    </p:spTree>
    <p:extLst>
      <p:ext uri="{BB962C8B-B14F-4D97-AF65-F5344CB8AC3E}">
        <p14:creationId xmlns:p14="http://schemas.microsoft.com/office/powerpoint/2010/main" val="3484900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Let’s look at a hard one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Unstable (Reactive) Material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floor this is 114.3 grams per control area</a:t>
            </a:r>
          </a:p>
          <a:p>
            <a:r>
              <a:rPr lang="en-US" sz="1200" kern="1200" dirty="0">
                <a:solidFill>
                  <a:schemeClr val="tx1"/>
                </a:solidFill>
                <a:effectLst/>
                <a:latin typeface="+mn-lt"/>
                <a:ea typeface="+mn-ea"/>
                <a:cs typeface="+mn-cs"/>
              </a:rPr>
              <a:t>Unstable (Reactive) Material</a:t>
            </a:r>
          </a:p>
          <a:p>
            <a:r>
              <a:rPr lang="en-US" sz="1200" kern="1200" dirty="0">
                <a:solidFill>
                  <a:schemeClr val="tx1"/>
                </a:solidFill>
                <a:effectLst/>
                <a:latin typeface="+mn-lt"/>
                <a:ea typeface="+mn-ea"/>
                <a:cs typeface="+mn-cs"/>
              </a:rPr>
              <a:t>MAQ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floor, B occupancy</a:t>
            </a:r>
          </a:p>
          <a:p>
            <a:r>
              <a:rPr lang="en-US" sz="1200" kern="1200" dirty="0">
                <a:solidFill>
                  <a:schemeClr val="tx1"/>
                </a:solidFill>
                <a:effectLst/>
                <a:latin typeface="+mn-lt"/>
                <a:ea typeface="+mn-ea"/>
                <a:cs typeface="+mn-cs"/>
              </a:rPr>
              <a:t>Class 4 require sprinklers – 1 pound</a:t>
            </a:r>
            <a:r>
              <a:rPr lang="en-US" sz="1200" kern="1200" baseline="0" dirty="0">
                <a:solidFill>
                  <a:schemeClr val="tx1"/>
                </a:solidFill>
                <a:effectLst/>
                <a:latin typeface="+mn-lt"/>
                <a:ea typeface="+mn-ea"/>
                <a:cs typeface="+mn-cs"/>
              </a:rPr>
              <a:t> for solid &amp; liquids, 10 cubic feet for gas</a:t>
            </a:r>
          </a:p>
          <a:p>
            <a:r>
              <a:rPr lang="en-US" sz="1200" kern="1200" baseline="0" dirty="0">
                <a:solidFill>
                  <a:schemeClr val="tx1"/>
                </a:solidFill>
                <a:effectLst/>
                <a:latin typeface="+mn-lt"/>
                <a:ea typeface="+mn-ea"/>
                <a:cs typeface="+mn-cs"/>
              </a:rPr>
              <a:t>Class 3 without sprinklers - </a:t>
            </a:r>
            <a:r>
              <a:rPr lang="en-US" sz="1200" kern="1200" dirty="0">
                <a:solidFill>
                  <a:schemeClr val="tx1"/>
                </a:solidFill>
                <a:effectLst/>
                <a:latin typeface="+mn-lt"/>
                <a:ea typeface="+mn-ea"/>
                <a:cs typeface="+mn-cs"/>
              </a:rPr>
              <a:t> 5 pounds</a:t>
            </a:r>
            <a:r>
              <a:rPr lang="en-US" sz="1200" kern="1200" baseline="0" dirty="0">
                <a:solidFill>
                  <a:schemeClr val="tx1"/>
                </a:solidFill>
                <a:effectLst/>
                <a:latin typeface="+mn-lt"/>
                <a:ea typeface="+mn-ea"/>
                <a:cs typeface="+mn-cs"/>
              </a:rPr>
              <a:t> for solid &amp; liquids, 50 cubic feet for gas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Class 2 without sprinklers –  </a:t>
            </a:r>
            <a:r>
              <a:rPr lang="en-US" sz="1200" kern="1200" dirty="0">
                <a:solidFill>
                  <a:schemeClr val="tx1"/>
                </a:solidFill>
                <a:effectLst/>
                <a:latin typeface="+mn-lt"/>
                <a:ea typeface="+mn-ea"/>
                <a:cs typeface="+mn-cs"/>
              </a:rPr>
              <a:t>50 pounds</a:t>
            </a:r>
            <a:r>
              <a:rPr lang="en-US" sz="1200" kern="1200" baseline="0" dirty="0">
                <a:solidFill>
                  <a:schemeClr val="tx1"/>
                </a:solidFill>
                <a:effectLst/>
                <a:latin typeface="+mn-lt"/>
                <a:ea typeface="+mn-ea"/>
                <a:cs typeface="+mn-cs"/>
              </a:rPr>
              <a:t> for solid &amp; liquids, 750 cubic feet for gas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Class 1 without sprinklers –  No Limit</a:t>
            </a:r>
          </a:p>
          <a:p>
            <a:endParaRPr lang="en-US" dirty="0"/>
          </a:p>
        </p:txBody>
      </p:sp>
      <p:sp>
        <p:nvSpPr>
          <p:cNvPr id="4" name="Slide Number Placeholder 3"/>
          <p:cNvSpPr>
            <a:spLocks noGrp="1"/>
          </p:cNvSpPr>
          <p:nvPr>
            <p:ph type="sldNum" sz="quarter" idx="10"/>
          </p:nvPr>
        </p:nvSpPr>
        <p:spPr/>
        <p:txBody>
          <a:bodyPr/>
          <a:lstStyle/>
          <a:p>
            <a:pPr>
              <a:defRPr/>
            </a:pPr>
            <a:fld id="{A44FBC76-EE7A-4955-900D-638FDF61EBAC}" type="slidenum">
              <a:rPr lang="en-US" altLang="en-US" smtClean="0"/>
              <a:pPr>
                <a:defRPr/>
              </a:pPr>
              <a:t>28</a:t>
            </a:fld>
            <a:endParaRPr lang="en-US" altLang="en-US"/>
          </a:p>
        </p:txBody>
      </p:sp>
    </p:spTree>
    <p:extLst>
      <p:ext uri="{BB962C8B-B14F-4D97-AF65-F5344CB8AC3E}">
        <p14:creationId xmlns:p14="http://schemas.microsoft.com/office/powerpoint/2010/main" val="607653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Let’s look at a hard one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Unstable (Reactive) Material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floor this has no limit</a:t>
            </a:r>
          </a:p>
          <a:p>
            <a:r>
              <a:rPr lang="en-US" sz="1200" kern="1200" dirty="0">
                <a:solidFill>
                  <a:schemeClr val="tx1"/>
                </a:solidFill>
                <a:effectLst/>
                <a:latin typeface="+mn-lt"/>
                <a:ea typeface="+mn-ea"/>
                <a:cs typeface="+mn-cs"/>
              </a:rPr>
              <a:t>Unstable (Reactive) Material</a:t>
            </a:r>
          </a:p>
          <a:p>
            <a:r>
              <a:rPr lang="en-US" sz="1200" kern="1200" dirty="0">
                <a:solidFill>
                  <a:schemeClr val="tx1"/>
                </a:solidFill>
                <a:effectLst/>
                <a:latin typeface="+mn-lt"/>
                <a:ea typeface="+mn-ea"/>
                <a:cs typeface="+mn-cs"/>
              </a:rPr>
              <a:t>MAQ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floor, B occupancy</a:t>
            </a:r>
          </a:p>
          <a:p>
            <a:r>
              <a:rPr lang="en-US" sz="1200" kern="1200" dirty="0">
                <a:solidFill>
                  <a:schemeClr val="tx1"/>
                </a:solidFill>
                <a:effectLst/>
                <a:latin typeface="+mn-lt"/>
                <a:ea typeface="+mn-ea"/>
                <a:cs typeface="+mn-cs"/>
              </a:rPr>
              <a:t>Class 4 require sprinklers – 1 pound</a:t>
            </a:r>
            <a:r>
              <a:rPr lang="en-US" sz="1200" kern="1200" baseline="0" dirty="0">
                <a:solidFill>
                  <a:schemeClr val="tx1"/>
                </a:solidFill>
                <a:effectLst/>
                <a:latin typeface="+mn-lt"/>
                <a:ea typeface="+mn-ea"/>
                <a:cs typeface="+mn-cs"/>
              </a:rPr>
              <a:t> for solid &amp; liquids, 10 cubic feet for gas</a:t>
            </a:r>
          </a:p>
          <a:p>
            <a:r>
              <a:rPr lang="en-US" sz="1200" kern="1200" baseline="0" dirty="0">
                <a:solidFill>
                  <a:schemeClr val="tx1"/>
                </a:solidFill>
                <a:effectLst/>
                <a:latin typeface="+mn-lt"/>
                <a:ea typeface="+mn-ea"/>
                <a:cs typeface="+mn-cs"/>
              </a:rPr>
              <a:t>Class 3 without sprinklers - </a:t>
            </a:r>
            <a:r>
              <a:rPr lang="en-US" sz="1200" kern="1200" dirty="0">
                <a:solidFill>
                  <a:schemeClr val="tx1"/>
                </a:solidFill>
                <a:effectLst/>
                <a:latin typeface="+mn-lt"/>
                <a:ea typeface="+mn-ea"/>
                <a:cs typeface="+mn-cs"/>
              </a:rPr>
              <a:t> 5 pounds</a:t>
            </a:r>
            <a:r>
              <a:rPr lang="en-US" sz="1200" kern="1200" baseline="0" dirty="0">
                <a:solidFill>
                  <a:schemeClr val="tx1"/>
                </a:solidFill>
                <a:effectLst/>
                <a:latin typeface="+mn-lt"/>
                <a:ea typeface="+mn-ea"/>
                <a:cs typeface="+mn-cs"/>
              </a:rPr>
              <a:t> for solid &amp; liquids, 50 cubic feet for gas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Class 2 without sprinklers –  </a:t>
            </a:r>
            <a:r>
              <a:rPr lang="en-US" sz="1200" kern="1200" dirty="0">
                <a:solidFill>
                  <a:schemeClr val="tx1"/>
                </a:solidFill>
                <a:effectLst/>
                <a:latin typeface="+mn-lt"/>
                <a:ea typeface="+mn-ea"/>
                <a:cs typeface="+mn-cs"/>
              </a:rPr>
              <a:t>50 pounds</a:t>
            </a:r>
            <a:r>
              <a:rPr lang="en-US" sz="1200" kern="1200" baseline="0" dirty="0">
                <a:solidFill>
                  <a:schemeClr val="tx1"/>
                </a:solidFill>
                <a:effectLst/>
                <a:latin typeface="+mn-lt"/>
                <a:ea typeface="+mn-ea"/>
                <a:cs typeface="+mn-cs"/>
              </a:rPr>
              <a:t> for solid &amp; liquids, 750 cubic feet for gas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Class 1 without sprinklers –  No Limit</a:t>
            </a:r>
          </a:p>
          <a:p>
            <a:endParaRPr lang="en-US" dirty="0"/>
          </a:p>
        </p:txBody>
      </p:sp>
      <p:sp>
        <p:nvSpPr>
          <p:cNvPr id="4" name="Slide Number Placeholder 3"/>
          <p:cNvSpPr>
            <a:spLocks noGrp="1"/>
          </p:cNvSpPr>
          <p:nvPr>
            <p:ph type="sldNum" sz="quarter" idx="10"/>
          </p:nvPr>
        </p:nvSpPr>
        <p:spPr/>
        <p:txBody>
          <a:bodyPr/>
          <a:lstStyle/>
          <a:p>
            <a:pPr>
              <a:defRPr/>
            </a:pPr>
            <a:fld id="{A44FBC76-EE7A-4955-900D-638FDF61EBAC}" type="slidenum">
              <a:rPr lang="en-US" altLang="en-US" smtClean="0"/>
              <a:pPr>
                <a:defRPr/>
              </a:pPr>
              <a:t>29</a:t>
            </a:fld>
            <a:endParaRPr lang="en-US" altLang="en-US"/>
          </a:p>
        </p:txBody>
      </p:sp>
    </p:spTree>
    <p:extLst>
      <p:ext uri="{BB962C8B-B14F-4D97-AF65-F5344CB8AC3E}">
        <p14:creationId xmlns:p14="http://schemas.microsoft.com/office/powerpoint/2010/main" val="2135530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Let’s look at a hard one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Unstable (Reactive) Material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floor this has no limit</a:t>
            </a:r>
          </a:p>
          <a:p>
            <a:r>
              <a:rPr lang="en-US" sz="1200" kern="1200" dirty="0">
                <a:solidFill>
                  <a:schemeClr val="tx1"/>
                </a:solidFill>
                <a:effectLst/>
                <a:latin typeface="+mn-lt"/>
                <a:ea typeface="+mn-ea"/>
                <a:cs typeface="+mn-cs"/>
              </a:rPr>
              <a:t>Unstable (Reactive) Material</a:t>
            </a:r>
          </a:p>
          <a:p>
            <a:r>
              <a:rPr lang="en-US" sz="1200" kern="1200" dirty="0">
                <a:solidFill>
                  <a:schemeClr val="tx1"/>
                </a:solidFill>
                <a:effectLst/>
                <a:latin typeface="+mn-lt"/>
                <a:ea typeface="+mn-ea"/>
                <a:cs typeface="+mn-cs"/>
              </a:rPr>
              <a:t>MAQ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floor, B occupancy</a:t>
            </a:r>
          </a:p>
          <a:p>
            <a:r>
              <a:rPr lang="en-US" sz="1200" kern="1200" dirty="0">
                <a:solidFill>
                  <a:schemeClr val="tx1"/>
                </a:solidFill>
                <a:effectLst/>
                <a:latin typeface="+mn-lt"/>
                <a:ea typeface="+mn-ea"/>
                <a:cs typeface="+mn-cs"/>
              </a:rPr>
              <a:t>Class 4 require sprinklers – 1 pound</a:t>
            </a:r>
            <a:r>
              <a:rPr lang="en-US" sz="1200" kern="1200" baseline="0" dirty="0">
                <a:solidFill>
                  <a:schemeClr val="tx1"/>
                </a:solidFill>
                <a:effectLst/>
                <a:latin typeface="+mn-lt"/>
                <a:ea typeface="+mn-ea"/>
                <a:cs typeface="+mn-cs"/>
              </a:rPr>
              <a:t> for solid &amp; liquids, 10 cubic feet for gas</a:t>
            </a:r>
          </a:p>
          <a:p>
            <a:r>
              <a:rPr lang="en-US" sz="1200" kern="1200" baseline="0" dirty="0">
                <a:solidFill>
                  <a:schemeClr val="tx1"/>
                </a:solidFill>
                <a:effectLst/>
                <a:latin typeface="+mn-lt"/>
                <a:ea typeface="+mn-ea"/>
                <a:cs typeface="+mn-cs"/>
              </a:rPr>
              <a:t>Class 3 without sprinklers - </a:t>
            </a:r>
            <a:r>
              <a:rPr lang="en-US" sz="1200" kern="1200" dirty="0">
                <a:solidFill>
                  <a:schemeClr val="tx1"/>
                </a:solidFill>
                <a:effectLst/>
                <a:latin typeface="+mn-lt"/>
                <a:ea typeface="+mn-ea"/>
                <a:cs typeface="+mn-cs"/>
              </a:rPr>
              <a:t> 5 pounds</a:t>
            </a:r>
            <a:r>
              <a:rPr lang="en-US" sz="1200" kern="1200" baseline="0" dirty="0">
                <a:solidFill>
                  <a:schemeClr val="tx1"/>
                </a:solidFill>
                <a:effectLst/>
                <a:latin typeface="+mn-lt"/>
                <a:ea typeface="+mn-ea"/>
                <a:cs typeface="+mn-cs"/>
              </a:rPr>
              <a:t> for solid &amp; liquids, 50 cubic feet for gas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Class 2 without sprinklers –  </a:t>
            </a:r>
            <a:r>
              <a:rPr lang="en-US" sz="1200" kern="1200" dirty="0">
                <a:solidFill>
                  <a:schemeClr val="tx1"/>
                </a:solidFill>
                <a:effectLst/>
                <a:latin typeface="+mn-lt"/>
                <a:ea typeface="+mn-ea"/>
                <a:cs typeface="+mn-cs"/>
              </a:rPr>
              <a:t>50 pounds</a:t>
            </a:r>
            <a:r>
              <a:rPr lang="en-US" sz="1200" kern="1200" baseline="0" dirty="0">
                <a:solidFill>
                  <a:schemeClr val="tx1"/>
                </a:solidFill>
                <a:effectLst/>
                <a:latin typeface="+mn-lt"/>
                <a:ea typeface="+mn-ea"/>
                <a:cs typeface="+mn-cs"/>
              </a:rPr>
              <a:t> for solid &amp; liquids, 750 cubic feet for gas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Class 1 without sprinklers –  No Limit</a:t>
            </a:r>
          </a:p>
          <a:p>
            <a:endParaRPr lang="en-US" dirty="0"/>
          </a:p>
        </p:txBody>
      </p:sp>
      <p:sp>
        <p:nvSpPr>
          <p:cNvPr id="4" name="Slide Number Placeholder 3"/>
          <p:cNvSpPr>
            <a:spLocks noGrp="1"/>
          </p:cNvSpPr>
          <p:nvPr>
            <p:ph type="sldNum" sz="quarter" idx="10"/>
          </p:nvPr>
        </p:nvSpPr>
        <p:spPr/>
        <p:txBody>
          <a:bodyPr/>
          <a:lstStyle/>
          <a:p>
            <a:pPr>
              <a:defRPr/>
            </a:pPr>
            <a:fld id="{A44FBC76-EE7A-4955-900D-638FDF61EBAC}" type="slidenum">
              <a:rPr lang="en-US" altLang="en-US" smtClean="0"/>
              <a:pPr>
                <a:defRPr/>
              </a:pPr>
              <a:t>30</a:t>
            </a:fld>
            <a:endParaRPr lang="en-US" altLang="en-US"/>
          </a:p>
        </p:txBody>
      </p:sp>
    </p:spTree>
    <p:extLst>
      <p:ext uri="{BB962C8B-B14F-4D97-AF65-F5344CB8AC3E}">
        <p14:creationId xmlns:p14="http://schemas.microsoft.com/office/powerpoint/2010/main" val="4244339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Let’s look at a hard one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Unstable (Reactive) Material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floor this has no limit</a:t>
            </a:r>
          </a:p>
          <a:p>
            <a:r>
              <a:rPr lang="en-US" sz="1200" kern="1200" dirty="0">
                <a:solidFill>
                  <a:schemeClr val="tx1"/>
                </a:solidFill>
                <a:effectLst/>
                <a:latin typeface="+mn-lt"/>
                <a:ea typeface="+mn-ea"/>
                <a:cs typeface="+mn-cs"/>
              </a:rPr>
              <a:t>Unstable (Reactive) Material</a:t>
            </a:r>
          </a:p>
          <a:p>
            <a:r>
              <a:rPr lang="en-US" sz="1200" kern="1200" dirty="0">
                <a:solidFill>
                  <a:schemeClr val="tx1"/>
                </a:solidFill>
                <a:effectLst/>
                <a:latin typeface="+mn-lt"/>
                <a:ea typeface="+mn-ea"/>
                <a:cs typeface="+mn-cs"/>
              </a:rPr>
              <a:t>MAQ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floor, B occupancy</a:t>
            </a:r>
          </a:p>
          <a:p>
            <a:r>
              <a:rPr lang="en-US" sz="1200" kern="1200" dirty="0">
                <a:solidFill>
                  <a:schemeClr val="tx1"/>
                </a:solidFill>
                <a:effectLst/>
                <a:latin typeface="+mn-lt"/>
                <a:ea typeface="+mn-ea"/>
                <a:cs typeface="+mn-cs"/>
              </a:rPr>
              <a:t>Class 4 require sprinklers – 1 pound</a:t>
            </a:r>
            <a:r>
              <a:rPr lang="en-US" sz="1200" kern="1200" baseline="0" dirty="0">
                <a:solidFill>
                  <a:schemeClr val="tx1"/>
                </a:solidFill>
                <a:effectLst/>
                <a:latin typeface="+mn-lt"/>
                <a:ea typeface="+mn-ea"/>
                <a:cs typeface="+mn-cs"/>
              </a:rPr>
              <a:t> for solid &amp; liquids, 10 cubic feet for gas</a:t>
            </a:r>
          </a:p>
          <a:p>
            <a:r>
              <a:rPr lang="en-US" sz="1200" kern="1200" baseline="0" dirty="0">
                <a:solidFill>
                  <a:schemeClr val="tx1"/>
                </a:solidFill>
                <a:effectLst/>
                <a:latin typeface="+mn-lt"/>
                <a:ea typeface="+mn-ea"/>
                <a:cs typeface="+mn-cs"/>
              </a:rPr>
              <a:t>Class 3 without sprinklers - </a:t>
            </a:r>
            <a:r>
              <a:rPr lang="en-US" sz="1200" kern="1200" dirty="0">
                <a:solidFill>
                  <a:schemeClr val="tx1"/>
                </a:solidFill>
                <a:effectLst/>
                <a:latin typeface="+mn-lt"/>
                <a:ea typeface="+mn-ea"/>
                <a:cs typeface="+mn-cs"/>
              </a:rPr>
              <a:t> 5 pounds</a:t>
            </a:r>
            <a:r>
              <a:rPr lang="en-US" sz="1200" kern="1200" baseline="0" dirty="0">
                <a:solidFill>
                  <a:schemeClr val="tx1"/>
                </a:solidFill>
                <a:effectLst/>
                <a:latin typeface="+mn-lt"/>
                <a:ea typeface="+mn-ea"/>
                <a:cs typeface="+mn-cs"/>
              </a:rPr>
              <a:t> for solid &amp; liquids, 50 cubic feet for gas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Class 2 without sprinklers –  </a:t>
            </a:r>
            <a:r>
              <a:rPr lang="en-US" sz="1200" kern="1200" dirty="0">
                <a:solidFill>
                  <a:schemeClr val="tx1"/>
                </a:solidFill>
                <a:effectLst/>
                <a:latin typeface="+mn-lt"/>
                <a:ea typeface="+mn-ea"/>
                <a:cs typeface="+mn-cs"/>
              </a:rPr>
              <a:t>50 pounds</a:t>
            </a:r>
            <a:r>
              <a:rPr lang="en-US" sz="1200" kern="1200" baseline="0" dirty="0">
                <a:solidFill>
                  <a:schemeClr val="tx1"/>
                </a:solidFill>
                <a:effectLst/>
                <a:latin typeface="+mn-lt"/>
                <a:ea typeface="+mn-ea"/>
                <a:cs typeface="+mn-cs"/>
              </a:rPr>
              <a:t> for solid &amp; liquids, 750 cubic feet for gas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Class 1 without sprinklers –  No Limit</a:t>
            </a:r>
          </a:p>
          <a:p>
            <a:endParaRPr lang="en-US" dirty="0"/>
          </a:p>
        </p:txBody>
      </p:sp>
      <p:sp>
        <p:nvSpPr>
          <p:cNvPr id="4" name="Slide Number Placeholder 3"/>
          <p:cNvSpPr>
            <a:spLocks noGrp="1"/>
          </p:cNvSpPr>
          <p:nvPr>
            <p:ph type="sldNum" sz="quarter" idx="10"/>
          </p:nvPr>
        </p:nvSpPr>
        <p:spPr/>
        <p:txBody>
          <a:bodyPr/>
          <a:lstStyle/>
          <a:p>
            <a:pPr>
              <a:defRPr/>
            </a:pPr>
            <a:fld id="{A44FBC76-EE7A-4955-900D-638FDF61EBAC}" type="slidenum">
              <a:rPr lang="en-US" altLang="en-US" smtClean="0"/>
              <a:pPr>
                <a:defRPr/>
              </a:pPr>
              <a:t>31</a:t>
            </a:fld>
            <a:endParaRPr lang="en-US" altLang="en-US"/>
          </a:p>
        </p:txBody>
      </p:sp>
    </p:spTree>
    <p:extLst>
      <p:ext uri="{BB962C8B-B14F-4D97-AF65-F5344CB8AC3E}">
        <p14:creationId xmlns:p14="http://schemas.microsoft.com/office/powerpoint/2010/main" val="1037302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Let’s look at a hard one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Unstable (Reactive) Material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floor this has no limit</a:t>
            </a:r>
          </a:p>
          <a:p>
            <a:r>
              <a:rPr lang="en-US" sz="1200" kern="1200" dirty="0">
                <a:solidFill>
                  <a:schemeClr val="tx1"/>
                </a:solidFill>
                <a:effectLst/>
                <a:latin typeface="+mn-lt"/>
                <a:ea typeface="+mn-ea"/>
                <a:cs typeface="+mn-cs"/>
              </a:rPr>
              <a:t>Unstable (Reactive) Material</a:t>
            </a:r>
          </a:p>
          <a:p>
            <a:r>
              <a:rPr lang="en-US" sz="1200" kern="1200" dirty="0">
                <a:solidFill>
                  <a:schemeClr val="tx1"/>
                </a:solidFill>
                <a:effectLst/>
                <a:latin typeface="+mn-lt"/>
                <a:ea typeface="+mn-ea"/>
                <a:cs typeface="+mn-cs"/>
              </a:rPr>
              <a:t>MAQ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floor, B occupancy</a:t>
            </a:r>
          </a:p>
          <a:p>
            <a:r>
              <a:rPr lang="en-US" sz="1200" kern="1200" dirty="0">
                <a:solidFill>
                  <a:schemeClr val="tx1"/>
                </a:solidFill>
                <a:effectLst/>
                <a:latin typeface="+mn-lt"/>
                <a:ea typeface="+mn-ea"/>
                <a:cs typeface="+mn-cs"/>
              </a:rPr>
              <a:t>Class 4 require sprinklers – 1 pound</a:t>
            </a:r>
            <a:r>
              <a:rPr lang="en-US" sz="1200" kern="1200" baseline="0" dirty="0">
                <a:solidFill>
                  <a:schemeClr val="tx1"/>
                </a:solidFill>
                <a:effectLst/>
                <a:latin typeface="+mn-lt"/>
                <a:ea typeface="+mn-ea"/>
                <a:cs typeface="+mn-cs"/>
              </a:rPr>
              <a:t> for solid &amp; liquids, 10 cubic feet for gas</a:t>
            </a:r>
          </a:p>
          <a:p>
            <a:r>
              <a:rPr lang="en-US" sz="1200" kern="1200" baseline="0" dirty="0">
                <a:solidFill>
                  <a:schemeClr val="tx1"/>
                </a:solidFill>
                <a:effectLst/>
                <a:latin typeface="+mn-lt"/>
                <a:ea typeface="+mn-ea"/>
                <a:cs typeface="+mn-cs"/>
              </a:rPr>
              <a:t>Class 3 without sprinklers - </a:t>
            </a:r>
            <a:r>
              <a:rPr lang="en-US" sz="1200" kern="1200" dirty="0">
                <a:solidFill>
                  <a:schemeClr val="tx1"/>
                </a:solidFill>
                <a:effectLst/>
                <a:latin typeface="+mn-lt"/>
                <a:ea typeface="+mn-ea"/>
                <a:cs typeface="+mn-cs"/>
              </a:rPr>
              <a:t> 5 pounds</a:t>
            </a:r>
            <a:r>
              <a:rPr lang="en-US" sz="1200" kern="1200" baseline="0" dirty="0">
                <a:solidFill>
                  <a:schemeClr val="tx1"/>
                </a:solidFill>
                <a:effectLst/>
                <a:latin typeface="+mn-lt"/>
                <a:ea typeface="+mn-ea"/>
                <a:cs typeface="+mn-cs"/>
              </a:rPr>
              <a:t> for solid &amp; liquids, 50 cubic feet for gas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Class 2 without sprinklers –  </a:t>
            </a:r>
            <a:r>
              <a:rPr lang="en-US" sz="1200" kern="1200" dirty="0">
                <a:solidFill>
                  <a:schemeClr val="tx1"/>
                </a:solidFill>
                <a:effectLst/>
                <a:latin typeface="+mn-lt"/>
                <a:ea typeface="+mn-ea"/>
                <a:cs typeface="+mn-cs"/>
              </a:rPr>
              <a:t>50 pounds</a:t>
            </a:r>
            <a:r>
              <a:rPr lang="en-US" sz="1200" kern="1200" baseline="0" dirty="0">
                <a:solidFill>
                  <a:schemeClr val="tx1"/>
                </a:solidFill>
                <a:effectLst/>
                <a:latin typeface="+mn-lt"/>
                <a:ea typeface="+mn-ea"/>
                <a:cs typeface="+mn-cs"/>
              </a:rPr>
              <a:t> for solid &amp; liquids, 750 cubic feet for gas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Class 1 without sprinklers –  No Limit</a:t>
            </a:r>
          </a:p>
          <a:p>
            <a:endParaRPr lang="en-US" dirty="0"/>
          </a:p>
        </p:txBody>
      </p:sp>
      <p:sp>
        <p:nvSpPr>
          <p:cNvPr id="4" name="Slide Number Placeholder 3"/>
          <p:cNvSpPr>
            <a:spLocks noGrp="1"/>
          </p:cNvSpPr>
          <p:nvPr>
            <p:ph type="sldNum" sz="quarter" idx="10"/>
          </p:nvPr>
        </p:nvSpPr>
        <p:spPr/>
        <p:txBody>
          <a:bodyPr/>
          <a:lstStyle/>
          <a:p>
            <a:pPr>
              <a:defRPr/>
            </a:pPr>
            <a:fld id="{A44FBC76-EE7A-4955-900D-638FDF61EBAC}" type="slidenum">
              <a:rPr lang="en-US" altLang="en-US" smtClean="0"/>
              <a:pPr>
                <a:defRPr/>
              </a:pPr>
              <a:t>42</a:t>
            </a:fld>
            <a:endParaRPr lang="en-US" altLang="en-US"/>
          </a:p>
        </p:txBody>
      </p:sp>
    </p:spTree>
    <p:extLst>
      <p:ext uri="{BB962C8B-B14F-4D97-AF65-F5344CB8AC3E}">
        <p14:creationId xmlns:p14="http://schemas.microsoft.com/office/powerpoint/2010/main" val="3734076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Eye irritation test https://ntp.niehs.nih.gov/sites/default/files/iccvam/suppdocs/feddocs/cpsc/cpsc_1500_42.pdf</a:t>
            </a:r>
          </a:p>
          <a:p>
            <a:endParaRPr lang="en-US" dirty="0"/>
          </a:p>
        </p:txBody>
      </p:sp>
      <p:sp>
        <p:nvSpPr>
          <p:cNvPr id="4" name="Slide Number Placeholder 3"/>
          <p:cNvSpPr>
            <a:spLocks noGrp="1"/>
          </p:cNvSpPr>
          <p:nvPr>
            <p:ph type="sldNum" sz="quarter" idx="5"/>
          </p:nvPr>
        </p:nvSpPr>
        <p:spPr/>
        <p:txBody>
          <a:bodyPr/>
          <a:lstStyle/>
          <a:p>
            <a:pPr>
              <a:defRPr/>
            </a:pPr>
            <a:fld id="{A44FBC76-EE7A-4955-900D-638FDF61EBAC}" type="slidenum">
              <a:rPr lang="en-US" altLang="en-US" smtClean="0"/>
              <a:pPr>
                <a:defRPr/>
              </a:pPr>
              <a:t>47</a:t>
            </a:fld>
            <a:endParaRPr lang="en-US" altLang="en-US"/>
          </a:p>
        </p:txBody>
      </p:sp>
    </p:spTree>
    <p:extLst>
      <p:ext uri="{BB962C8B-B14F-4D97-AF65-F5344CB8AC3E}">
        <p14:creationId xmlns:p14="http://schemas.microsoft.com/office/powerpoint/2010/main" val="2791010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fld id="{B18359AE-ABEA-4DC7-9F6E-CFB985E0E415}"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Eye irritation test https://ntp.niehs.nih.gov/sites/default/files/iccvam/suppdocs/feddocs/cpsc/cpsc_1500_42.pdf</a:t>
            </a:r>
          </a:p>
          <a:p>
            <a:endParaRPr lang="en-US" dirty="0"/>
          </a:p>
        </p:txBody>
      </p:sp>
      <p:sp>
        <p:nvSpPr>
          <p:cNvPr id="4" name="Slide Number Placeholder 3"/>
          <p:cNvSpPr>
            <a:spLocks noGrp="1"/>
          </p:cNvSpPr>
          <p:nvPr>
            <p:ph type="sldNum" sz="quarter" idx="5"/>
          </p:nvPr>
        </p:nvSpPr>
        <p:spPr/>
        <p:txBody>
          <a:bodyPr/>
          <a:lstStyle/>
          <a:p>
            <a:pPr>
              <a:defRPr/>
            </a:pPr>
            <a:fld id="{A44FBC76-EE7A-4955-900D-638FDF61EBAC}" type="slidenum">
              <a:rPr lang="en-US" altLang="en-US" smtClean="0"/>
              <a:pPr>
                <a:defRPr/>
              </a:pPr>
              <a:t>51</a:t>
            </a:fld>
            <a:endParaRPr lang="en-US" altLang="en-US"/>
          </a:p>
        </p:txBody>
      </p:sp>
    </p:spTree>
    <p:extLst>
      <p:ext uri="{BB962C8B-B14F-4D97-AF65-F5344CB8AC3E}">
        <p14:creationId xmlns:p14="http://schemas.microsoft.com/office/powerpoint/2010/main" val="2644632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Institute of Standards and Technology (US </a:t>
            </a:r>
            <a:r>
              <a:rPr lang="en-US" dirty="0" err="1"/>
              <a:t>Dept</a:t>
            </a:r>
            <a:r>
              <a:rPr lang="en-US" dirty="0"/>
              <a:t> of Commerce)</a:t>
            </a:r>
          </a:p>
          <a:p>
            <a:r>
              <a:rPr lang="en-US" sz="1200" b="0" i="0" kern="1200" dirty="0">
                <a:solidFill>
                  <a:schemeClr val="tx1"/>
                </a:solidFill>
                <a:effectLst/>
                <a:latin typeface="+mn-lt"/>
                <a:ea typeface="+mn-ea"/>
                <a:cs typeface="+mn-cs"/>
              </a:rPr>
              <a:t>United Nations Economic Commission for Europe </a:t>
            </a:r>
          </a:p>
          <a:p>
            <a:r>
              <a:rPr lang="en-US" sz="1200" b="0" i="0" kern="1200" dirty="0">
                <a:solidFill>
                  <a:schemeClr val="tx1"/>
                </a:solidFill>
                <a:effectLst/>
                <a:latin typeface="+mn-lt"/>
                <a:ea typeface="+mn-ea"/>
                <a:cs typeface="+mn-cs"/>
              </a:rPr>
              <a:t>California Fire Code</a:t>
            </a:r>
          </a:p>
          <a:p>
            <a:r>
              <a:rPr lang="en-US" sz="1200" b="0" i="0" kern="1200" dirty="0">
                <a:solidFill>
                  <a:schemeClr val="tx1"/>
                </a:solidFill>
                <a:effectLst/>
                <a:latin typeface="+mn-lt"/>
                <a:ea typeface="+mn-ea"/>
                <a:cs typeface="+mn-cs"/>
              </a:rPr>
              <a:t>National Institutes of Health, National Library of Medicine, </a:t>
            </a:r>
            <a:endParaRPr lang="en-US" dirty="0"/>
          </a:p>
        </p:txBody>
      </p:sp>
      <p:sp>
        <p:nvSpPr>
          <p:cNvPr id="4" name="Slide Number Placeholder 3"/>
          <p:cNvSpPr>
            <a:spLocks noGrp="1"/>
          </p:cNvSpPr>
          <p:nvPr>
            <p:ph type="sldNum" sz="quarter" idx="10"/>
          </p:nvPr>
        </p:nvSpPr>
        <p:spPr/>
        <p:txBody>
          <a:bodyPr/>
          <a:lstStyle/>
          <a:p>
            <a:pPr>
              <a:defRPr/>
            </a:pPr>
            <a:fld id="{A44FBC76-EE7A-4955-900D-638FDF61EBAC}" type="slidenum">
              <a:rPr lang="en-US" altLang="en-US" smtClean="0"/>
              <a:pPr>
                <a:defRPr/>
              </a:pPr>
              <a:t>59</a:t>
            </a:fld>
            <a:endParaRPr lang="en-US" altLang="en-US"/>
          </a:p>
        </p:txBody>
      </p:sp>
    </p:spTree>
    <p:extLst>
      <p:ext uri="{BB962C8B-B14F-4D97-AF65-F5344CB8AC3E}">
        <p14:creationId xmlns:p14="http://schemas.microsoft.com/office/powerpoint/2010/main" val="2598111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fld id="{28B009E3-9971-4E19-B306-22B378348EE3}"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a:t>
            </a:r>
            <a:r>
              <a:rPr lang="en-US" altLang="en-US">
                <a:latin typeface="Corbel" panose="020B0503020204020204" pitchFamily="34" charset="0"/>
              </a:rPr>
              <a:t>Great Library of Alexandria </a:t>
            </a:r>
            <a:r>
              <a:rPr lang="en-US" altLang="en-US"/>
              <a:t>fire that destroyed it is cloaked in controversy. Plutarch claims</a:t>
            </a:r>
            <a:r>
              <a:rPr lang="en-US" altLang="en-US" u="sng">
                <a:hlinkClick r:id="rId3"/>
              </a:rPr>
              <a:t> Julius Caesar</a:t>
            </a:r>
            <a:r>
              <a:rPr lang="en-US" altLang="en-US"/>
              <a:t> started the blaze when he</a:t>
            </a:r>
            <a:r>
              <a:rPr lang="en-US" altLang="en-US">
                <a:hlinkClick r:id="rId4"/>
              </a:rPr>
              <a:t> set his ships on fire</a:t>
            </a:r>
            <a:r>
              <a:rPr lang="en-US" altLang="en-US"/>
              <a:t> in the harbor while trying to wrest control of the city in 48 B.C.</a:t>
            </a:r>
          </a:p>
          <a:p>
            <a:r>
              <a:rPr lang="en-US" altLang="en-US"/>
              <a:t>When Emperor Nero was 27, 70% of Rome burned. He redesigned the city with a plan that featured wider streets, restricted the height of houses and the use of common walls between buildings, and required homes and buildings to be constructed with stone or other fire-resistant materials instead of wood.</a:t>
            </a:r>
          </a:p>
          <a:p>
            <a:r>
              <a:rPr lang="en-US" altLang="en-US"/>
              <a:t>In 1872 the Chicago City Council banned wooden building materials, requiring flame-resistant materials for construction.</a:t>
            </a:r>
          </a:p>
          <a:p>
            <a:r>
              <a:rPr lang="en-US" altLang="en-US">
                <a:latin typeface="Corbel" panose="020B0503020204020204" pitchFamily="34" charset="0"/>
              </a:rPr>
              <a:t>Iroquois </a:t>
            </a:r>
            <a:r>
              <a:rPr lang="en-US" altLang="en-US"/>
              <a:t>Theatre violated numerous fire codes, exits were hidden behind thick black curtains, and most were locked. After the use of a fire curtain became mandatory in large theatres to prevent fires starting on stage from spreading into the auditorium. This fire also prompted the widespread use of “crash bars” on doors open in the direction of egress.</a:t>
            </a:r>
          </a:p>
          <a:p>
            <a:r>
              <a:rPr lang="en-US" altLang="en-US"/>
              <a:t>In the Factory workers trapped on the top three floors of the 10-story building. The exits had been locked to reduce theft and prevent workers from taking unauthorized breaks. Many died jumping from the windows to escape the fire while most succumbed to flames and smoke inhalation. In 1912 New York established the nation’s first fire prevention bureau charged with the development and enforcement of fire safety regulations.</a:t>
            </a:r>
          </a:p>
          <a:p>
            <a:endParaRPr lang="en-US" altLang="en-US"/>
          </a:p>
          <a:p>
            <a:endParaRPr lang="en-US" altLang="en-US"/>
          </a:p>
          <a:p>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fld id="{9CFE377A-B871-4C7E-891E-9205E8612540}"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a:t>
            </a:r>
            <a:r>
              <a:rPr lang="en-US" altLang="en-US">
                <a:latin typeface="Corbel" panose="020B0503020204020204" pitchFamily="34" charset="0"/>
              </a:rPr>
              <a:t>Great Library of Alexandria </a:t>
            </a:r>
            <a:r>
              <a:rPr lang="en-US" altLang="en-US"/>
              <a:t>fire that destroyed it is cloaked in controversy. Plutarch claims</a:t>
            </a:r>
            <a:r>
              <a:rPr lang="en-US" altLang="en-US" u="sng">
                <a:hlinkClick r:id="rId3"/>
              </a:rPr>
              <a:t> Julius Caesar</a:t>
            </a:r>
            <a:r>
              <a:rPr lang="en-US" altLang="en-US"/>
              <a:t> started the blaze when he</a:t>
            </a:r>
            <a:r>
              <a:rPr lang="en-US" altLang="en-US">
                <a:hlinkClick r:id="rId4"/>
              </a:rPr>
              <a:t> set his ships on fire</a:t>
            </a:r>
            <a:r>
              <a:rPr lang="en-US" altLang="en-US"/>
              <a:t> in the harbor while trying to wrest control of the city in 48 B.C.</a:t>
            </a:r>
          </a:p>
          <a:p>
            <a:r>
              <a:rPr lang="en-US" altLang="en-US"/>
              <a:t>When Emperor Nero was 27, 70% of Rome burned. He redesigned the city with a plan that featured wider streets, restricted the height of houses and the use of common walls between buildings, and required homes and buildings to be constructed with stone or other fire-resistant materials instead of wood.</a:t>
            </a:r>
          </a:p>
          <a:p>
            <a:r>
              <a:rPr lang="en-US" altLang="en-US"/>
              <a:t>In 1872 the Chicago City Council banned wooden building materials, requiring flame-resistant materials for construction.</a:t>
            </a:r>
          </a:p>
          <a:p>
            <a:r>
              <a:rPr lang="en-US" altLang="en-US">
                <a:latin typeface="Corbel" panose="020B0503020204020204" pitchFamily="34" charset="0"/>
              </a:rPr>
              <a:t>Iroquois </a:t>
            </a:r>
            <a:r>
              <a:rPr lang="en-US" altLang="en-US"/>
              <a:t>Theatre violated numerous fire codes, exits were hidden behind thick black curtains, and most were locked. After the use of a fire curtain became mandatory in large theatres to prevent fires starting on stage from spreading into the auditorium. This fire also prompted the widespread use of “crash bars” on doors open in the direction of egress.</a:t>
            </a:r>
          </a:p>
          <a:p>
            <a:r>
              <a:rPr lang="en-US" altLang="en-US"/>
              <a:t>In the Factory workers trapped on the top three floors of the 10-story building. The exits had been locked to reduce theft and prevent workers from taking unauthorized breaks. Many died jumping from the windows to escape the fire while most succumbed to flames and smoke inhalation. In 1912 New York established the nation’s first fire prevention bureau charged with the development and enforcement of fire safety regulations.</a:t>
            </a:r>
          </a:p>
          <a:p>
            <a:endParaRPr lang="en-US" altLang="en-US"/>
          </a:p>
          <a:p>
            <a:endParaRPr lang="en-US" altLang="en-US"/>
          </a:p>
          <a:p>
            <a:endParaRPr lang="en-US"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fld id="{3CB4AD7E-645C-4A7D-A1C2-85B455699816}"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Current CFC https://codes.iccsafe.org/content/CAFC2022P2/california-code-of-regulations-title-24</a:t>
            </a:r>
          </a:p>
          <a:p>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fld id="{E2ACD8A4-1C6C-46F0-AE7A-6C82072A08DD}"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Current CFC https://codes.iccsafe.org/content/CAFC2022P2/california-code-of-regulations-title-24</a:t>
            </a:r>
          </a:p>
          <a:p>
            <a:endParaRPr lang="en-US" alt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fld id="{BD9F76AE-3ED1-410A-B3AA-EC9F53D36062}"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Flammable liquid IA 1</a:t>
            </a:r>
            <a:r>
              <a:rPr lang="en-US" altLang="en-US" baseline="30000"/>
              <a:t>st</a:t>
            </a:r>
            <a:r>
              <a:rPr lang="en-US" altLang="en-US"/>
              <a:t> floor MAQ is 30 gallons. If you are on the second floor the becomes 22.5 gallons, on the 3</a:t>
            </a:r>
            <a:r>
              <a:rPr lang="en-US" altLang="en-US" baseline="30000"/>
              <a:t>rd</a:t>
            </a:r>
            <a:r>
              <a:rPr lang="en-US" altLang="en-US"/>
              <a:t> floor, its 15, 4</a:t>
            </a:r>
            <a:r>
              <a:rPr lang="en-US" altLang="en-US" baseline="30000"/>
              <a:t>th</a:t>
            </a:r>
            <a:r>
              <a:rPr lang="en-US" altLang="en-US"/>
              <a:t> thru 6</a:t>
            </a:r>
            <a:r>
              <a:rPr lang="en-US" altLang="en-US" baseline="30000"/>
              <a:t>th</a:t>
            </a:r>
            <a:r>
              <a:rPr lang="en-US" altLang="en-US"/>
              <a:t> floors its 3.75 gallons for 7</a:t>
            </a:r>
            <a:r>
              <a:rPr lang="en-US" altLang="en-US" baseline="30000"/>
              <a:t>th</a:t>
            </a:r>
            <a:r>
              <a:rPr lang="en-US" altLang="en-US"/>
              <a:t> floor and higher it is 1.5 gallons</a:t>
            </a:r>
          </a:p>
          <a:p>
            <a:endParaRPr lang="en-US" altLang="en-US"/>
          </a:p>
          <a:p>
            <a:r>
              <a:rPr lang="en-US" altLang="en-US"/>
              <a:t>If there are 4 PI’s in one control area, it is possible that each would get 1/3</a:t>
            </a:r>
            <a:r>
              <a:rPr lang="en-US" altLang="en-US" baseline="30000"/>
              <a:t>rd</a:t>
            </a:r>
            <a:r>
              <a:rPr lang="en-US" altLang="en-US"/>
              <a:t> of a gallon</a:t>
            </a:r>
          </a:p>
          <a:p>
            <a:endParaRPr lang="en-US" altLang="en-US"/>
          </a:p>
          <a:p>
            <a:r>
              <a:rPr lang="en-US" altLang="en-US"/>
              <a:t>If the classification really should have been Flammable Liquids IB, or IC each of the amounts are four times larger so the PI on the 7</a:t>
            </a:r>
            <a:r>
              <a:rPr lang="en-US" altLang="en-US" baseline="30000"/>
              <a:t>th</a:t>
            </a:r>
            <a:r>
              <a:rPr lang="en-US" altLang="en-US"/>
              <a:t> or higher floor can have 4 1/3</a:t>
            </a:r>
            <a:r>
              <a:rPr lang="en-US" altLang="en-US" baseline="30000"/>
              <a:t>rd</a:t>
            </a:r>
            <a:r>
              <a:rPr lang="en-US" altLang="en-US"/>
              <a:t> gallons of all IB and IC flammables combined</a:t>
            </a:r>
          </a:p>
          <a:p>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fld id="{269D4236-41FC-4C1A-9439-FE9867E5F1C8}"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C50FE4F5-943C-4C35-B8CA-86F6FCE2CC87}" type="datetimeFigureOut">
              <a:rPr lang="en-US"/>
              <a:pPr>
                <a:defRPr/>
              </a:pPr>
              <a:t>2/20/24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4758D69F-189A-49BA-B972-1A9724595022}" type="slidenum">
              <a:rPr lang="en-US" altLang="en-US"/>
              <a:pPr>
                <a:defRPr/>
              </a:pPr>
              <a:t>‹#›</a:t>
            </a:fld>
            <a:endParaRPr lang="en-US" altLang="en-US"/>
          </a:p>
        </p:txBody>
      </p:sp>
    </p:spTree>
    <p:extLst>
      <p:ext uri="{BB962C8B-B14F-4D97-AF65-F5344CB8AC3E}">
        <p14:creationId xmlns:p14="http://schemas.microsoft.com/office/powerpoint/2010/main" val="3014886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12156300-3AF1-43FF-9FC1-FFFD5F2B9AB6}" type="datetimeFigureOut">
              <a:rPr lang="en-US"/>
              <a:pPr>
                <a:defRPr/>
              </a:pPr>
              <a:t>2/20/24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7F650DDB-FD73-4B07-BFA6-05941FA4E3E6}" type="slidenum">
              <a:rPr lang="en-US" altLang="en-US"/>
              <a:pPr>
                <a:defRPr/>
              </a:pPr>
              <a:t>‹#›</a:t>
            </a:fld>
            <a:endParaRPr lang="en-US" altLang="en-US"/>
          </a:p>
        </p:txBody>
      </p:sp>
    </p:spTree>
    <p:extLst>
      <p:ext uri="{BB962C8B-B14F-4D97-AF65-F5344CB8AC3E}">
        <p14:creationId xmlns:p14="http://schemas.microsoft.com/office/powerpoint/2010/main" val="114697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7FC1F942-38F9-454F-A295-7C0F26E50F9B}" type="datetimeFigureOut">
              <a:rPr lang="en-US"/>
              <a:pPr>
                <a:defRPr/>
              </a:pPr>
              <a:t>2/20/24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E043A9F8-BB35-45AA-A0C4-2D9E6F68A08A}" type="slidenum">
              <a:rPr lang="en-US" altLang="en-US"/>
              <a:pPr>
                <a:defRPr/>
              </a:pPr>
              <a:t>‹#›</a:t>
            </a:fld>
            <a:endParaRPr lang="en-US" altLang="en-US"/>
          </a:p>
        </p:txBody>
      </p:sp>
    </p:spTree>
    <p:extLst>
      <p:ext uri="{BB962C8B-B14F-4D97-AF65-F5344CB8AC3E}">
        <p14:creationId xmlns:p14="http://schemas.microsoft.com/office/powerpoint/2010/main" val="3014224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BC4733FD-F369-4DB3-A342-FB30FEB1EA30}" type="datetimeFigureOut">
              <a:rPr lang="en-US"/>
              <a:pPr>
                <a:defRPr/>
              </a:pPr>
              <a:t>2/20/24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A4A1E490-E673-49A0-9E59-9EB051EB8B05}" type="slidenum">
              <a:rPr lang="en-US" altLang="en-US"/>
              <a:pPr>
                <a:defRPr/>
              </a:pPr>
              <a:t>‹#›</a:t>
            </a:fld>
            <a:endParaRPr lang="en-US" altLang="en-US"/>
          </a:p>
        </p:txBody>
      </p:sp>
    </p:spTree>
    <p:extLst>
      <p:ext uri="{BB962C8B-B14F-4D97-AF65-F5344CB8AC3E}">
        <p14:creationId xmlns:p14="http://schemas.microsoft.com/office/powerpoint/2010/main" val="3540557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A14B2858-7ADA-4A5C-AF63-839E92759AB4}" type="datetimeFigureOut">
              <a:rPr lang="en-US"/>
              <a:pPr>
                <a:defRPr/>
              </a:pPr>
              <a:t>2/20/24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A92D6B5E-FE0F-4A7C-81C0-17BCF56CFF8E}" type="slidenum">
              <a:rPr lang="en-US" altLang="en-US"/>
              <a:pPr>
                <a:defRPr/>
              </a:pPr>
              <a:t>‹#›</a:t>
            </a:fld>
            <a:endParaRPr lang="en-US" altLang="en-US"/>
          </a:p>
        </p:txBody>
      </p:sp>
    </p:spTree>
    <p:extLst>
      <p:ext uri="{BB962C8B-B14F-4D97-AF65-F5344CB8AC3E}">
        <p14:creationId xmlns:p14="http://schemas.microsoft.com/office/powerpoint/2010/main" val="2419360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F3BEF670-C2E8-4238-B586-DC6940FD75B6}" type="datetimeFigureOut">
              <a:rPr lang="en-US"/>
              <a:pPr>
                <a:defRPr/>
              </a:pPr>
              <a:t>2/20/24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4D958A2D-8140-42A1-9557-D1100083720F}" type="slidenum">
              <a:rPr lang="en-US" altLang="en-US"/>
              <a:pPr>
                <a:defRPr/>
              </a:pPr>
              <a:t>‹#›</a:t>
            </a:fld>
            <a:endParaRPr lang="en-US" altLang="en-US"/>
          </a:p>
        </p:txBody>
      </p:sp>
    </p:spTree>
    <p:extLst>
      <p:ext uri="{BB962C8B-B14F-4D97-AF65-F5344CB8AC3E}">
        <p14:creationId xmlns:p14="http://schemas.microsoft.com/office/powerpoint/2010/main" val="2377695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107FDCF9-7C39-4C70-881C-5A52DF6471C4}" type="datetimeFigureOut">
              <a:rPr lang="en-US"/>
              <a:pPr>
                <a:defRPr/>
              </a:pPr>
              <a:t>2/20/24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057BEC75-8846-47F1-B6E1-29D173FF2E6B}" type="slidenum">
              <a:rPr lang="en-US" altLang="en-US"/>
              <a:pPr>
                <a:defRPr/>
              </a:pPr>
              <a:t>‹#›</a:t>
            </a:fld>
            <a:endParaRPr lang="en-US" altLang="en-US"/>
          </a:p>
        </p:txBody>
      </p:sp>
    </p:spTree>
    <p:extLst>
      <p:ext uri="{BB962C8B-B14F-4D97-AF65-F5344CB8AC3E}">
        <p14:creationId xmlns:p14="http://schemas.microsoft.com/office/powerpoint/2010/main" val="2419040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7972D283-E1A2-4C8E-8ACD-C20C6A981817}" type="datetimeFigureOut">
              <a:rPr lang="en-US"/>
              <a:pPr>
                <a:defRPr/>
              </a:pPr>
              <a:t>2/20/24</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2EE45DB5-AEB6-4DA4-A498-10D56CC8A5D3}" type="slidenum">
              <a:rPr lang="en-US" altLang="en-US"/>
              <a:pPr>
                <a:defRPr/>
              </a:pPr>
              <a:t>‹#›</a:t>
            </a:fld>
            <a:endParaRPr lang="en-US" altLang="en-US"/>
          </a:p>
        </p:txBody>
      </p:sp>
    </p:spTree>
    <p:extLst>
      <p:ext uri="{BB962C8B-B14F-4D97-AF65-F5344CB8AC3E}">
        <p14:creationId xmlns:p14="http://schemas.microsoft.com/office/powerpoint/2010/main" val="1030264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FA4B0A24-76A0-4204-BC41-EE4CEF710B2A}" type="datetimeFigureOut">
              <a:rPr lang="en-US"/>
              <a:pPr>
                <a:defRPr/>
              </a:pPr>
              <a:t>2/20/24</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636590BE-BB0E-44C8-BE0C-36CB37EAE339}" type="slidenum">
              <a:rPr lang="en-US" altLang="en-US"/>
              <a:pPr>
                <a:defRPr/>
              </a:pPr>
              <a:t>‹#›</a:t>
            </a:fld>
            <a:endParaRPr lang="en-US" altLang="en-US"/>
          </a:p>
        </p:txBody>
      </p:sp>
    </p:spTree>
    <p:extLst>
      <p:ext uri="{BB962C8B-B14F-4D97-AF65-F5344CB8AC3E}">
        <p14:creationId xmlns:p14="http://schemas.microsoft.com/office/powerpoint/2010/main" val="1164412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DBD06097-5A98-4671-99CD-A4FD26E0D9F4}" type="datetimeFigureOut">
              <a:rPr lang="en-US"/>
              <a:pPr>
                <a:defRPr/>
              </a:pPr>
              <a:t>2/20/24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1546B0DB-A067-40EE-9FA5-E1F8A4D04B1C}" type="slidenum">
              <a:rPr lang="en-US" altLang="en-US"/>
              <a:pPr>
                <a:defRPr/>
              </a:pPr>
              <a:t>‹#›</a:t>
            </a:fld>
            <a:endParaRPr lang="en-US" altLang="en-US"/>
          </a:p>
        </p:txBody>
      </p:sp>
    </p:spTree>
    <p:extLst>
      <p:ext uri="{BB962C8B-B14F-4D97-AF65-F5344CB8AC3E}">
        <p14:creationId xmlns:p14="http://schemas.microsoft.com/office/powerpoint/2010/main" val="1081832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E862B069-9061-45B6-AEE1-25C928C6B4B7}" type="datetimeFigureOut">
              <a:rPr lang="en-US"/>
              <a:pPr>
                <a:defRPr/>
              </a:pPr>
              <a:t>2/20/24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EC8EBE28-6E8B-45F0-82A8-C4126CF36A18}" type="slidenum">
              <a:rPr lang="en-US" altLang="en-US"/>
              <a:pPr>
                <a:defRPr/>
              </a:pPr>
              <a:t>‹#›</a:t>
            </a:fld>
            <a:endParaRPr lang="en-US" altLang="en-US"/>
          </a:p>
        </p:txBody>
      </p:sp>
    </p:spTree>
    <p:extLst>
      <p:ext uri="{BB962C8B-B14F-4D97-AF65-F5344CB8AC3E}">
        <p14:creationId xmlns:p14="http://schemas.microsoft.com/office/powerpoint/2010/main" val="3633100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FD369337-89C8-4D01-92A4-AE678A0786B1}" type="datetimeFigureOut">
              <a:rPr lang="en-US"/>
              <a:pPr>
                <a:defRPr/>
              </a:pPr>
              <a:t>2/20/24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AAE03D31-8937-4629-8873-3B95ED821251}" type="slidenum">
              <a:rPr lang="en-US" altLang="en-US"/>
              <a:pPr>
                <a:defRPr/>
              </a:pPr>
              <a:t>‹#›</a:t>
            </a:fld>
            <a:endParaRPr lang="en-US" altLang="en-US"/>
          </a:p>
        </p:txBody>
      </p:sp>
    </p:spTree>
    <p:extLst>
      <p:ext uri="{BB962C8B-B14F-4D97-AF65-F5344CB8AC3E}">
        <p14:creationId xmlns:p14="http://schemas.microsoft.com/office/powerpoint/2010/main" val="1360381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BFF7823E-1024-4E84-A296-19FC3EA421EB}" type="datetimeFigureOut">
              <a:rPr lang="en-US"/>
              <a:pPr>
                <a:defRPr/>
              </a:pPr>
              <a:t>2/20/24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5C1C8A5B-D8E5-4AEE-8CDD-5BEB7036B997}" type="slidenum">
              <a:rPr lang="en-US" altLang="en-US"/>
              <a:pPr>
                <a:defRPr/>
              </a:pPr>
              <a:t>‹#›</a:t>
            </a:fld>
            <a:endParaRPr lang="en-US" altLang="en-US"/>
          </a:p>
        </p:txBody>
      </p:sp>
    </p:spTree>
    <p:extLst>
      <p:ext uri="{BB962C8B-B14F-4D97-AF65-F5344CB8AC3E}">
        <p14:creationId xmlns:p14="http://schemas.microsoft.com/office/powerpoint/2010/main" val="4034950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0E5B2DE8-2BB6-432B-BFC6-90C2F3C63FAF}" type="datetimeFigureOut">
              <a:rPr lang="en-US"/>
              <a:pPr>
                <a:defRPr/>
              </a:pPr>
              <a:t>2/20/24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C96A6A97-AA13-4C53-A494-AB88E240157B}" type="slidenum">
              <a:rPr lang="en-US" altLang="en-US"/>
              <a:pPr>
                <a:defRPr/>
              </a:pPr>
              <a:t>‹#›</a:t>
            </a:fld>
            <a:endParaRPr lang="en-US" altLang="en-US"/>
          </a:p>
        </p:txBody>
      </p:sp>
    </p:spTree>
    <p:extLst>
      <p:ext uri="{BB962C8B-B14F-4D97-AF65-F5344CB8AC3E}">
        <p14:creationId xmlns:p14="http://schemas.microsoft.com/office/powerpoint/2010/main" val="2810802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C601B8B5-E354-4130-A132-9A1CE96C6162}" type="datetimeFigureOut">
              <a:rPr lang="en-US"/>
              <a:pPr>
                <a:defRPr/>
              </a:pPr>
              <a:t>2/20/24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0A33D039-7C8A-4010-B846-D7942D0364BE}" type="slidenum">
              <a:rPr lang="en-US" altLang="en-US"/>
              <a:pPr>
                <a:defRPr/>
              </a:pPr>
              <a:t>‹#›</a:t>
            </a:fld>
            <a:endParaRPr lang="en-US" altLang="en-US"/>
          </a:p>
        </p:txBody>
      </p:sp>
    </p:spTree>
    <p:extLst>
      <p:ext uri="{BB962C8B-B14F-4D97-AF65-F5344CB8AC3E}">
        <p14:creationId xmlns:p14="http://schemas.microsoft.com/office/powerpoint/2010/main" val="2694011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07820336-29CB-4808-B1A5-819908958F02}" type="datetimeFigureOut">
              <a:rPr lang="en-US"/>
              <a:pPr>
                <a:defRPr/>
              </a:pPr>
              <a:t>2/20/24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6AEBB770-594A-4CE6-8552-ECDD28E25FC2}" type="slidenum">
              <a:rPr lang="en-US" altLang="en-US"/>
              <a:pPr>
                <a:defRPr/>
              </a:pPr>
              <a:t>‹#›</a:t>
            </a:fld>
            <a:endParaRPr lang="en-US" altLang="en-US"/>
          </a:p>
        </p:txBody>
      </p:sp>
    </p:spTree>
    <p:extLst>
      <p:ext uri="{BB962C8B-B14F-4D97-AF65-F5344CB8AC3E}">
        <p14:creationId xmlns:p14="http://schemas.microsoft.com/office/powerpoint/2010/main" val="703050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89858B93-45D8-4289-8E13-AF7858045819}" type="datetimeFigureOut">
              <a:rPr lang="en-US"/>
              <a:pPr>
                <a:defRPr/>
              </a:pPr>
              <a:t>2/20/24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23ECA23A-8AD3-4890-A5D8-CF497101E25D}" type="slidenum">
              <a:rPr lang="en-US" altLang="en-US"/>
              <a:pPr>
                <a:defRPr/>
              </a:pPr>
              <a:t>‹#›</a:t>
            </a:fld>
            <a:endParaRPr lang="en-US" altLang="en-US"/>
          </a:p>
        </p:txBody>
      </p:sp>
    </p:spTree>
    <p:extLst>
      <p:ext uri="{BB962C8B-B14F-4D97-AF65-F5344CB8AC3E}">
        <p14:creationId xmlns:p14="http://schemas.microsoft.com/office/powerpoint/2010/main" val="4211776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7CF23646-DE7C-43DF-839F-7D85790D0104}" type="datetimeFigureOut">
              <a:rPr lang="en-US"/>
              <a:pPr>
                <a:defRPr/>
              </a:pPr>
              <a:t>2/20/24</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35E5498B-0845-4487-A836-0D2701499305}" type="slidenum">
              <a:rPr lang="en-US" altLang="en-US"/>
              <a:pPr>
                <a:defRPr/>
              </a:pPr>
              <a:t>‹#›</a:t>
            </a:fld>
            <a:endParaRPr lang="en-US" altLang="en-US"/>
          </a:p>
        </p:txBody>
      </p:sp>
    </p:spTree>
    <p:extLst>
      <p:ext uri="{BB962C8B-B14F-4D97-AF65-F5344CB8AC3E}">
        <p14:creationId xmlns:p14="http://schemas.microsoft.com/office/powerpoint/2010/main" val="114375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2C08DECB-FB85-4136-8755-134888AB7B4E}" type="datetimeFigureOut">
              <a:rPr lang="en-US"/>
              <a:pPr>
                <a:defRPr/>
              </a:pPr>
              <a:t>2/20/24</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DFB3402A-1DD1-4457-825E-37B1A4D67A5B}" type="slidenum">
              <a:rPr lang="en-US" altLang="en-US"/>
              <a:pPr>
                <a:defRPr/>
              </a:pPr>
              <a:t>‹#›</a:t>
            </a:fld>
            <a:endParaRPr lang="en-US" altLang="en-US"/>
          </a:p>
        </p:txBody>
      </p:sp>
    </p:spTree>
    <p:extLst>
      <p:ext uri="{BB962C8B-B14F-4D97-AF65-F5344CB8AC3E}">
        <p14:creationId xmlns:p14="http://schemas.microsoft.com/office/powerpoint/2010/main" val="65998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2EBEEC5E-E308-4E0D-897F-ADB8384D12EA}" type="datetimeFigureOut">
              <a:rPr lang="en-US"/>
              <a:pPr>
                <a:defRPr/>
              </a:pPr>
              <a:t>2/20/24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4B3453D4-C752-4F9C-8C41-70A375B9683A}" type="slidenum">
              <a:rPr lang="en-US" altLang="en-US"/>
              <a:pPr>
                <a:defRPr/>
              </a:pPr>
              <a:t>‹#›</a:t>
            </a:fld>
            <a:endParaRPr lang="en-US" altLang="en-US"/>
          </a:p>
        </p:txBody>
      </p:sp>
    </p:spTree>
    <p:extLst>
      <p:ext uri="{BB962C8B-B14F-4D97-AF65-F5344CB8AC3E}">
        <p14:creationId xmlns:p14="http://schemas.microsoft.com/office/powerpoint/2010/main" val="22622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758CC9B2-CE1E-4093-8CE3-6E5E1634BADA}" type="datetimeFigureOut">
              <a:rPr lang="en-US"/>
              <a:pPr>
                <a:defRPr/>
              </a:pPr>
              <a:t>2/20/24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EA1C5DC4-65A8-4EA2-B02C-1F88D4D9C52A}" type="slidenum">
              <a:rPr lang="en-US" altLang="en-US"/>
              <a:pPr>
                <a:defRPr/>
              </a:pPr>
              <a:t>‹#›</a:t>
            </a:fld>
            <a:endParaRPr lang="en-US" altLang="en-US"/>
          </a:p>
        </p:txBody>
      </p:sp>
    </p:spTree>
    <p:extLst>
      <p:ext uri="{BB962C8B-B14F-4D97-AF65-F5344CB8AC3E}">
        <p14:creationId xmlns:p14="http://schemas.microsoft.com/office/powerpoint/2010/main" val="4080073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ADABFF61-0507-4773-8068-140D98837491}" type="datetimeFigureOut">
              <a:rPr lang="en-US"/>
              <a:pPr>
                <a:defRPr/>
              </a:pPr>
              <a:t>2/20/24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44319765-7FFA-455E-9293-DA92EDE56847}" type="slidenum">
              <a:rPr lang="en-US" altLang="en-US"/>
              <a:pPr>
                <a:defRPr/>
              </a:pPr>
              <a:t>‹#›</a:t>
            </a:fld>
            <a:endParaRPr lang="en-US" altLang="en-US"/>
          </a:p>
        </p:txBody>
      </p:sp>
    </p:spTree>
    <p:extLst>
      <p:ext uri="{BB962C8B-B14F-4D97-AF65-F5344CB8AC3E}">
        <p14:creationId xmlns:p14="http://schemas.microsoft.com/office/powerpoint/2010/main" val="910724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D69446B5-C84D-46A3-84C3-DB13B9F5EACA}" type="datetimeFigureOut">
              <a:rPr lang="en-US"/>
              <a:pPr>
                <a:defRPr/>
              </a:pPr>
              <a:t>2/20/24</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96853E0-9C15-4630-BF3B-0615B4C0A45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58" r:id="rId1"/>
    <p:sldLayoutId id="2147484759" r:id="rId2"/>
    <p:sldLayoutId id="2147484760" r:id="rId3"/>
    <p:sldLayoutId id="2147484761" r:id="rId4"/>
    <p:sldLayoutId id="2147484762" r:id="rId5"/>
    <p:sldLayoutId id="2147484763" r:id="rId6"/>
    <p:sldLayoutId id="2147484764" r:id="rId7"/>
    <p:sldLayoutId id="2147484765" r:id="rId8"/>
    <p:sldLayoutId id="2147484766" r:id="rId9"/>
    <p:sldLayoutId id="2147484767" r:id="rId10"/>
    <p:sldLayoutId id="214748476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D2B7E9D6-ED79-45E4-8792-EC17D9C0267B}" type="datetimeFigureOut">
              <a:rPr lang="en-US"/>
              <a:pPr>
                <a:defRPr/>
              </a:pPr>
              <a:t>2/20/24</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16E36DD9-0AAC-4621-A710-9346D277B98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hyperlink" Target="https://blog.koorsen.com/the-international-fire-code-its-history-and-role-in-fire-safety-today"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pubchem.ncbi.nlm.nih.gov/ghs/"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s://codes.iccsafe.org/s/IFC2024P1/part-vii-appendices/IFC2024P1-Pt07-AppxE-SecE104.2" TargetMode="External"/><Relationship Id="rId5" Type="http://schemas.openxmlformats.org/officeDocument/2006/relationships/hyperlink" Target="https://codes.iccsafe.org/content/CAFC2022P2/california-code-of-regulations-title-24"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hyperlink" Target="https://codes.iccsafe.org/content/IFC2024P1/appendix-e-hazard-categories" TargetMode="External"/><Relationship Id="rId5" Type="http://schemas.openxmlformats.org/officeDocument/2006/relationships/image" Target="../media/image13.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4.jpe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4.jpe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hyperlink" Target="https://freepngimg.com/png/10660-clock-png-image" TargetMode="Externa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hyperlink" Target="https://commonchemistry.cas.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hyperlink" Target="https://pubchem.ncbi.nlm.nih.gov/compound/7656" TargetMode="External"/><Relationship Id="rId4" Type="http://schemas.openxmlformats.org/officeDocument/2006/relationships/hyperlink" Target="https://pubchem.ncbi.nlm.nih.gov/"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hyperlink" Target="https://pubchem.ncbi.nlm.nih.gov/compound/7656" TargetMode="External"/><Relationship Id="rId4" Type="http://schemas.openxmlformats.org/officeDocument/2006/relationships/hyperlink" Target="https://pubchem.ncbi.nlm.nih.gov/"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hyperlink" Target="https://www.fishersci.com/store/msds?partNumber=AC112612500&amp;productDescription=DIBENZYLAMINE%2C+98%25+250MLDIBEN&amp;vendorId=VN00032119&amp;countryCode=US&amp;language=en" TargetMode="External"/><Relationship Id="rId4" Type="http://schemas.openxmlformats.org/officeDocument/2006/relationships/hyperlink" Target="https://www.sigmaaldrich.com/US/en/sds/aldrich/d34108"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pubchem.ncbi.nlm.nih.gov/ghs/" TargetMode="External"/><Relationship Id="rId4" Type="http://schemas.openxmlformats.org/officeDocument/2006/relationships/hyperlink" Target="https://www.nist.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12.xml"/><Relationship Id="rId6" Type="http://schemas.openxmlformats.org/officeDocument/2006/relationships/hyperlink" Target="http://www.linkedin.com/in/russellvernon" TargetMode="External"/><Relationship Id="rId5" Type="http://schemas.openxmlformats.org/officeDocument/2006/relationships/hyperlink" Target="https://riskandsafety.com/" TargetMode="External"/><Relationship Id="rId4" Type="http://schemas.openxmlformats.org/officeDocument/2006/relationships/hyperlink" Target="mailto:rnvernon@ucdavis.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70375"/>
            <a:ext cx="43434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9863" y="107950"/>
            <a:ext cx="668337"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ctrTitle"/>
          </p:nvPr>
        </p:nvSpPr>
        <p:spPr>
          <a:xfrm>
            <a:off x="0" y="971550"/>
            <a:ext cx="9144000" cy="3505200"/>
          </a:xfrm>
        </p:spPr>
        <p:txBody>
          <a:bodyPr rtlCol="0">
            <a:normAutofit/>
          </a:bodyPr>
          <a:lstStyle/>
          <a:p>
            <a:pPr eaLnBrk="1" fontAlgn="auto" hangingPunct="1">
              <a:spcAft>
                <a:spcPts val="0"/>
              </a:spcAft>
              <a:defRPr/>
            </a:pPr>
            <a:r>
              <a:rPr lang="en-US" altLang="en-US" b="1" dirty="0">
                <a:solidFill>
                  <a:prstClr val="black"/>
                </a:solidFill>
                <a:effectLst>
                  <a:outerShdw blurRad="50800" dist="38100" dir="2700000" algn="tl" rotWithShape="0">
                    <a:prstClr val="black">
                      <a:alpha val="40000"/>
                    </a:prstClr>
                  </a:outerShdw>
                </a:effectLst>
                <a:latin typeface="Corbel"/>
              </a:rPr>
              <a:t>California Fire Code Chemical Hazard Classification discussion with examples</a:t>
            </a:r>
            <a:br>
              <a:rPr lang="en-US" altLang="en-US" b="1" dirty="0">
                <a:solidFill>
                  <a:prstClr val="black"/>
                </a:solidFill>
                <a:effectLst>
                  <a:outerShdw blurRad="50800" dist="38100" dir="2700000" algn="tl" rotWithShape="0">
                    <a:prstClr val="black">
                      <a:alpha val="40000"/>
                    </a:prstClr>
                  </a:outerShdw>
                </a:effectLst>
                <a:latin typeface="Corbel"/>
              </a:rPr>
            </a:br>
            <a:r>
              <a:rPr lang="en-US" altLang="en-US" sz="2200" b="1" dirty="0">
                <a:solidFill>
                  <a:prstClr val="black"/>
                </a:solidFill>
                <a:effectLst>
                  <a:outerShdw blurRad="50800" dist="38100" dir="2700000" algn="tl" rotWithShape="0">
                    <a:prstClr val="black">
                      <a:alpha val="40000"/>
                    </a:prstClr>
                  </a:outerShdw>
                </a:effectLst>
                <a:latin typeface="Corbel"/>
              </a:rPr>
              <a:t>Russ Vernon, Ph.D., </a:t>
            </a:r>
            <a:br>
              <a:rPr lang="en-US" altLang="en-US" sz="2200" b="1" dirty="0">
                <a:solidFill>
                  <a:prstClr val="black"/>
                </a:solidFill>
                <a:effectLst>
                  <a:outerShdw blurRad="50800" dist="38100" dir="2700000" algn="tl" rotWithShape="0">
                    <a:prstClr val="black">
                      <a:alpha val="40000"/>
                    </a:prstClr>
                  </a:outerShdw>
                </a:effectLst>
                <a:latin typeface="Corbel"/>
              </a:rPr>
            </a:br>
            <a:r>
              <a:rPr lang="en-US" altLang="en-US" sz="2200" b="1" dirty="0">
                <a:solidFill>
                  <a:prstClr val="black"/>
                </a:solidFill>
                <a:effectLst>
                  <a:outerShdw blurRad="50800" dist="38100" dir="2700000" algn="tl" rotWithShape="0">
                    <a:prstClr val="black">
                      <a:alpha val="40000"/>
                    </a:prstClr>
                  </a:outerShdw>
                </a:effectLst>
                <a:latin typeface="Corbel"/>
              </a:rPr>
              <a:t>EH&amp;S Business Development Manager</a:t>
            </a:r>
            <a:br>
              <a:rPr lang="en-US" altLang="en-US" sz="2200" b="1" dirty="0">
                <a:solidFill>
                  <a:prstClr val="black"/>
                </a:solidFill>
                <a:effectLst>
                  <a:outerShdw blurRad="50800" dist="38100" dir="2700000" algn="tl" rotWithShape="0">
                    <a:prstClr val="black">
                      <a:alpha val="40000"/>
                    </a:prstClr>
                  </a:outerShdw>
                </a:effectLst>
                <a:latin typeface="Corbel"/>
              </a:rPr>
            </a:br>
            <a:r>
              <a:rPr lang="en-US" altLang="en-US" sz="2200" b="1" dirty="0">
                <a:solidFill>
                  <a:prstClr val="black"/>
                </a:solidFill>
                <a:effectLst>
                  <a:outerShdw blurRad="50800" dist="38100" dir="2700000" algn="tl" rotWithShape="0">
                    <a:prstClr val="black">
                      <a:alpha val="40000"/>
                    </a:prstClr>
                  </a:outerShdw>
                </a:effectLst>
                <a:latin typeface="Corbel"/>
              </a:rPr>
              <a:t>W-L1</a:t>
            </a:r>
            <a:br>
              <a:rPr lang="en-US" altLang="en-US" sz="2400" b="1" dirty="0">
                <a:solidFill>
                  <a:prstClr val="black"/>
                </a:solidFill>
                <a:effectLst>
                  <a:outerShdw blurRad="50800" dist="38100" dir="2700000" algn="tl" rotWithShape="0">
                    <a:prstClr val="black">
                      <a:alpha val="40000"/>
                    </a:prstClr>
                  </a:outerShdw>
                </a:effectLst>
                <a:latin typeface="Corbel"/>
              </a:rPr>
            </a:br>
            <a:r>
              <a:rPr lang="en-US" altLang="en-US" sz="2000" b="1" dirty="0">
                <a:solidFill>
                  <a:prstClr val="black"/>
                </a:solidFill>
                <a:effectLst>
                  <a:outerShdw blurRad="50800" dist="38100" dir="2700000" algn="tl" rotWithShape="0">
                    <a:prstClr val="black">
                      <a:alpha val="40000"/>
                    </a:prstClr>
                  </a:outerShdw>
                </a:effectLst>
                <a:latin typeface="Corbel"/>
              </a:rPr>
              <a:t>Wednesday 2/28/2024</a:t>
            </a:r>
            <a:endParaRPr lang="en-US" dirty="0"/>
          </a:p>
        </p:txBody>
      </p:sp>
      <p:sp>
        <p:nvSpPr>
          <p:cNvPr id="26629" name="TextBox 1"/>
          <p:cNvSpPr txBox="1">
            <a:spLocks noChangeArrowheads="1"/>
          </p:cNvSpPr>
          <p:nvPr/>
        </p:nvSpPr>
        <p:spPr bwMode="auto">
          <a:xfrm>
            <a:off x="6400800" y="4476750"/>
            <a:ext cx="2819400" cy="57785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050" b="1" dirty="0">
                <a:latin typeface="Corbel" panose="020B0503020204020204" pitchFamily="34" charset="0"/>
              </a:rPr>
              <a:t>26th California Unified Program</a:t>
            </a:r>
          </a:p>
          <a:p>
            <a:pPr algn="ctr">
              <a:spcBef>
                <a:spcPct val="0"/>
              </a:spcBef>
              <a:buFontTx/>
              <a:buNone/>
              <a:defRPr/>
            </a:pPr>
            <a:r>
              <a:rPr lang="en-US" altLang="en-US" sz="1050" b="1" dirty="0">
                <a:latin typeface="Corbel" panose="020B0503020204020204" pitchFamily="34" charset="0"/>
              </a:rPr>
              <a:t>Annual Training Conference</a:t>
            </a:r>
          </a:p>
          <a:p>
            <a:pPr algn="ctr">
              <a:spcBef>
                <a:spcPct val="0"/>
              </a:spcBef>
              <a:buFontTx/>
              <a:buNone/>
              <a:defRPr/>
            </a:pPr>
            <a:r>
              <a:rPr lang="en-US" altLang="en-US" sz="1050" dirty="0">
                <a:latin typeface="Corbel" panose="020B0503020204020204" pitchFamily="34" charset="0"/>
              </a:rPr>
              <a:t>February 26-29, 2024</a:t>
            </a:r>
          </a:p>
        </p:txBody>
      </p:sp>
      <p:pic>
        <p:nvPicPr>
          <p:cNvPr id="26630"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915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l">
              <a:defRPr/>
            </a:pPr>
            <a:r>
              <a:rPr lang="en-US" dirty="0">
                <a:solidFill>
                  <a:srgbClr val="676A55"/>
                </a:solidFill>
                <a:effectLst>
                  <a:outerShdw blurRad="50800" dist="38100" dir="2700000" algn="tl" rotWithShape="0">
                    <a:prstClr val="black">
                      <a:alpha val="40000"/>
                    </a:prstClr>
                  </a:outerShdw>
                </a:effectLst>
                <a:latin typeface="Corbel"/>
              </a:rPr>
              <a:t>MAQ Reductions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51747082"/>
              </p:ext>
            </p:extLst>
          </p:nvPr>
        </p:nvGraphicFramePr>
        <p:xfrm>
          <a:off x="209550" y="206375"/>
          <a:ext cx="8724900" cy="4929185"/>
        </p:xfrm>
        <a:graphic>
          <a:graphicData uri="http://schemas.openxmlformats.org/drawingml/2006/table">
            <a:tbl>
              <a:tblPr>
                <a:tableStyleId>{5C22544A-7EE6-4342-B048-85BDC9FD1C3A}</a:tableStyleId>
              </a:tblPr>
              <a:tblGrid>
                <a:gridCol w="735951">
                  <a:extLst>
                    <a:ext uri="{9D8B030D-6E8A-4147-A177-3AD203B41FA5}">
                      <a16:colId xmlns:a16="http://schemas.microsoft.com/office/drawing/2014/main" val="506042778"/>
                    </a:ext>
                  </a:extLst>
                </a:gridCol>
                <a:gridCol w="1757569">
                  <a:extLst>
                    <a:ext uri="{9D8B030D-6E8A-4147-A177-3AD203B41FA5}">
                      <a16:colId xmlns:a16="http://schemas.microsoft.com/office/drawing/2014/main" val="2698393541"/>
                    </a:ext>
                  </a:extLst>
                </a:gridCol>
                <a:gridCol w="3845187">
                  <a:extLst>
                    <a:ext uri="{9D8B030D-6E8A-4147-A177-3AD203B41FA5}">
                      <a16:colId xmlns:a16="http://schemas.microsoft.com/office/drawing/2014/main" val="1112393465"/>
                    </a:ext>
                  </a:extLst>
                </a:gridCol>
                <a:gridCol w="2386193">
                  <a:extLst>
                    <a:ext uri="{9D8B030D-6E8A-4147-A177-3AD203B41FA5}">
                      <a16:colId xmlns:a16="http://schemas.microsoft.com/office/drawing/2014/main" val="1986669703"/>
                    </a:ext>
                  </a:extLst>
                </a:gridCol>
              </a:tblGrid>
              <a:tr h="642857">
                <a:tc gridSpan="2">
                  <a:txBody>
                    <a:bodyPr/>
                    <a:lstStyle/>
                    <a:p>
                      <a:pPr algn="ctr" fontAlgn="ctr"/>
                      <a:r>
                        <a:rPr lang="en-US" sz="2000" b="1" u="none" strike="noStrike" dirty="0">
                          <a:effectLst/>
                        </a:rPr>
                        <a:t>Floor level </a:t>
                      </a:r>
                      <a:br>
                        <a:rPr lang="en-US" sz="2000" b="1" u="none" strike="noStrike" dirty="0">
                          <a:effectLst/>
                        </a:rPr>
                      </a:br>
                      <a:r>
                        <a:rPr lang="en-US" sz="1400" b="1" i="1" u="none" strike="noStrike" dirty="0">
                          <a:effectLst/>
                        </a:rPr>
                        <a:t>(B Occupancy)</a:t>
                      </a:r>
                      <a:endParaRPr lang="en-US" sz="1600" b="1" i="1" u="none" strike="noStrike" dirty="0">
                        <a:solidFill>
                          <a:srgbClr val="000000"/>
                        </a:solidFill>
                        <a:effectLst/>
                        <a:latin typeface="Calibri" panose="020F0502020204030204" pitchFamily="34" charset="0"/>
                      </a:endParaRPr>
                    </a:p>
                  </a:txBody>
                  <a:tcPr marL="6350" marR="6350" marT="6351" marB="0" anchor="ctr"/>
                </a:tc>
                <a:tc hMerge="1">
                  <a:txBody>
                    <a:bodyPr/>
                    <a:lstStyle/>
                    <a:p>
                      <a:pPr algn="l" fontAlgn="ct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800" b="1" u="none" strike="noStrike" dirty="0">
                          <a:effectLst/>
                        </a:rPr>
                        <a:t>Percentage of the Maximum Allowable Quantity per Control Area</a:t>
                      </a:r>
                      <a:endParaRPr lang="en-US" sz="1800" b="1" i="0" u="none" strike="noStrike" dirty="0">
                        <a:solidFill>
                          <a:srgbClr val="000000"/>
                        </a:solidFill>
                        <a:effectLst/>
                        <a:latin typeface="Calibri" panose="020F0502020204030204" pitchFamily="34" charset="0"/>
                      </a:endParaRPr>
                    </a:p>
                  </a:txBody>
                  <a:tcPr marL="6350" marR="6350" marT="6351" marB="0" anchor="ctr"/>
                </a:tc>
                <a:tc>
                  <a:txBody>
                    <a:bodyPr/>
                    <a:lstStyle/>
                    <a:p>
                      <a:pPr algn="ctr" fontAlgn="ctr"/>
                      <a:r>
                        <a:rPr lang="en-US" sz="1600" b="1" u="none" strike="noStrike" dirty="0">
                          <a:effectLst/>
                        </a:rPr>
                        <a:t>NUMBER OF CONTROL AREAS PER FLOOR</a:t>
                      </a:r>
                      <a:endParaRPr lang="en-US" sz="1600" b="1" i="0" u="none" strike="noStrike" dirty="0">
                        <a:solidFill>
                          <a:srgbClr val="000000"/>
                        </a:solidFill>
                        <a:effectLst/>
                        <a:latin typeface="Calibri" panose="020F0502020204030204" pitchFamily="34" charset="0"/>
                      </a:endParaRPr>
                    </a:p>
                  </a:txBody>
                  <a:tcPr marL="6350" marR="6350" marT="6351" marB="0" anchor="ctr"/>
                </a:tc>
                <a:extLst>
                  <a:ext uri="{0D108BD9-81ED-4DB2-BD59-A6C34878D82A}">
                    <a16:rowId xmlns:a16="http://schemas.microsoft.com/office/drawing/2014/main" val="2317328226"/>
                  </a:ext>
                </a:extLst>
              </a:tr>
              <a:tr h="468471">
                <a:tc rowSpan="8">
                  <a:txBody>
                    <a:bodyPr/>
                    <a:lstStyle/>
                    <a:p>
                      <a:pPr algn="l" fontAlgn="ctr"/>
                      <a:r>
                        <a:rPr lang="en-US" sz="1600" u="none" strike="noStrike" dirty="0">
                          <a:effectLst/>
                        </a:rPr>
                        <a:t>Above grade plane</a:t>
                      </a:r>
                      <a:endParaRPr lang="en-US" sz="1100" b="0" i="0" u="none" strike="noStrike" dirty="0">
                        <a:solidFill>
                          <a:srgbClr val="000000"/>
                        </a:solidFill>
                        <a:effectLst/>
                        <a:latin typeface="Calibri" panose="020F0502020204030204" pitchFamily="34" charset="0"/>
                      </a:endParaRPr>
                    </a:p>
                  </a:txBody>
                  <a:tcPr marL="6350" marR="6350" marT="6351" marB="0" anchor="ctr">
                    <a:lnB w="76200" cap="flat" cmpd="sng" algn="ctr">
                      <a:solidFill>
                        <a:srgbClr val="C00000"/>
                      </a:solidFill>
                      <a:prstDash val="solid"/>
                      <a:round/>
                      <a:headEnd type="none" w="med" len="med"/>
                      <a:tailEnd type="none" w="med" len="med"/>
                    </a:lnB>
                  </a:tcPr>
                </a:tc>
                <a:tc>
                  <a:txBody>
                    <a:bodyPr/>
                    <a:lstStyle/>
                    <a:p>
                      <a:pPr algn="ctr" fontAlgn="ctr"/>
                      <a:r>
                        <a:rPr lang="en-US" sz="1800" u="none" strike="noStrike" dirty="0">
                          <a:effectLst/>
                        </a:rPr>
                        <a:t>Higher than 9</a:t>
                      </a:r>
                      <a:endParaRPr lang="en-US" sz="1800" b="0" i="0" u="none" strike="noStrike" dirty="0">
                        <a:solidFill>
                          <a:srgbClr val="000000"/>
                        </a:solidFill>
                        <a:effectLst/>
                        <a:latin typeface="Calibri" panose="020F0502020204030204" pitchFamily="34" charset="0"/>
                      </a:endParaRPr>
                    </a:p>
                  </a:txBody>
                  <a:tcPr marL="6350" marR="6350" marT="6351" marB="0" anchor="ctr"/>
                </a:tc>
                <a:tc>
                  <a:txBody>
                    <a:bodyPr/>
                    <a:lstStyle/>
                    <a:p>
                      <a:pPr algn="ctr" fontAlgn="ctr"/>
                      <a:r>
                        <a:rPr lang="en-US" sz="2400" u="none" strike="noStrike" dirty="0">
                          <a:effectLst/>
                        </a:rPr>
                        <a:t>5</a:t>
                      </a:r>
                      <a:endParaRPr lang="en-US" sz="2400" b="0" i="0" u="none" strike="noStrike" dirty="0">
                        <a:solidFill>
                          <a:srgbClr val="000000"/>
                        </a:solidFill>
                        <a:effectLst/>
                        <a:latin typeface="Calibri" panose="020F0502020204030204" pitchFamily="34" charset="0"/>
                      </a:endParaRPr>
                    </a:p>
                  </a:txBody>
                  <a:tcPr marL="6350" marR="6350" marT="6351" marB="0" anchor="ctr"/>
                </a:tc>
                <a:tc>
                  <a:txBody>
                    <a:bodyPr/>
                    <a:lstStyle/>
                    <a:p>
                      <a:pPr algn="ctr" fontAlgn="ctr"/>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6350" marR="6350" marT="6351" marB="0" anchor="ctr"/>
                </a:tc>
                <a:extLst>
                  <a:ext uri="{0D108BD9-81ED-4DB2-BD59-A6C34878D82A}">
                    <a16:rowId xmlns:a16="http://schemas.microsoft.com/office/drawing/2014/main" val="522327382"/>
                  </a:ext>
                </a:extLst>
              </a:tr>
              <a:tr h="372154">
                <a:tc vMerge="1">
                  <a:txBody>
                    <a:bodyPr/>
                    <a:lstStyle/>
                    <a:p>
                      <a:pPr algn="l" fontAlgn="ct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800" u="none" strike="noStrike" dirty="0">
                          <a:effectLst/>
                        </a:rPr>
                        <a:t>7 thru 9</a:t>
                      </a:r>
                      <a:endParaRPr lang="en-US" sz="1800" b="0" i="0" u="none" strike="noStrike" dirty="0">
                        <a:solidFill>
                          <a:srgbClr val="000000"/>
                        </a:solidFill>
                        <a:effectLst/>
                        <a:latin typeface="Calibri" panose="020F0502020204030204" pitchFamily="34" charset="0"/>
                      </a:endParaRPr>
                    </a:p>
                  </a:txBody>
                  <a:tcPr marL="6350" marR="6350" marT="6351" marB="0" anchor="ctr"/>
                </a:tc>
                <a:tc>
                  <a:txBody>
                    <a:bodyPr/>
                    <a:lstStyle/>
                    <a:p>
                      <a:pPr algn="ctr" fontAlgn="ctr"/>
                      <a:r>
                        <a:rPr lang="en-US" sz="2400" u="none" strike="noStrike" dirty="0">
                          <a:effectLst/>
                        </a:rPr>
                        <a:t>5</a:t>
                      </a:r>
                      <a:endParaRPr lang="en-US" sz="2400" b="0" i="0" u="none" strike="noStrike" dirty="0">
                        <a:solidFill>
                          <a:srgbClr val="000000"/>
                        </a:solidFill>
                        <a:effectLst/>
                        <a:latin typeface="Calibri" panose="020F0502020204030204" pitchFamily="34" charset="0"/>
                      </a:endParaRPr>
                    </a:p>
                  </a:txBody>
                  <a:tcPr marL="6350" marR="6350" marT="6351" marB="0" anchor="ctr"/>
                </a:tc>
                <a:tc>
                  <a:txBody>
                    <a:bodyPr/>
                    <a:lstStyle/>
                    <a:p>
                      <a:pPr algn="ctr" fontAlgn="ctr"/>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6350" marR="6350" marT="6351" marB="0" anchor="ctr"/>
                </a:tc>
                <a:extLst>
                  <a:ext uri="{0D108BD9-81ED-4DB2-BD59-A6C34878D82A}">
                    <a16:rowId xmlns:a16="http://schemas.microsoft.com/office/drawing/2014/main" val="3168264199"/>
                  </a:ext>
                </a:extLst>
              </a:tr>
              <a:tr h="372154">
                <a:tc vMerge="1">
                  <a:txBody>
                    <a:bodyPr/>
                    <a:lstStyle/>
                    <a:p>
                      <a:pPr algn="l" fontAlgn="ct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800" u="none" strike="noStrike" dirty="0">
                          <a:effectLst/>
                        </a:rPr>
                        <a:t>6</a:t>
                      </a:r>
                      <a:endParaRPr lang="en-US" sz="1800" b="0" i="0" u="none" strike="noStrike" dirty="0">
                        <a:solidFill>
                          <a:srgbClr val="000000"/>
                        </a:solidFill>
                        <a:effectLst/>
                        <a:latin typeface="Calibri" panose="020F0502020204030204" pitchFamily="34" charset="0"/>
                      </a:endParaRPr>
                    </a:p>
                  </a:txBody>
                  <a:tcPr marL="6350" marR="6350" marT="6351" marB="0" anchor="ctr"/>
                </a:tc>
                <a:tc>
                  <a:txBody>
                    <a:bodyPr/>
                    <a:lstStyle/>
                    <a:p>
                      <a:pPr algn="ctr" fontAlgn="ctr"/>
                      <a:r>
                        <a:rPr lang="en-US" sz="2400" u="none" strike="noStrike" dirty="0">
                          <a:effectLst/>
                        </a:rPr>
                        <a:t>12.5</a:t>
                      </a:r>
                      <a:endParaRPr lang="en-US" sz="2400" b="0" i="0" u="none" strike="noStrike" dirty="0">
                        <a:solidFill>
                          <a:srgbClr val="000000"/>
                        </a:solidFill>
                        <a:effectLst/>
                        <a:latin typeface="Calibri" panose="020F0502020204030204" pitchFamily="34" charset="0"/>
                      </a:endParaRPr>
                    </a:p>
                  </a:txBody>
                  <a:tcPr marL="6350" marR="6350" marT="6351" marB="0" anchor="ctr"/>
                </a:tc>
                <a:tc>
                  <a:txBody>
                    <a:bodyPr/>
                    <a:lstStyle/>
                    <a:p>
                      <a:pPr algn="ctr" fontAlgn="ctr"/>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6350" marR="6350" marT="6351" marB="0" anchor="ctr"/>
                </a:tc>
                <a:extLst>
                  <a:ext uri="{0D108BD9-81ED-4DB2-BD59-A6C34878D82A}">
                    <a16:rowId xmlns:a16="http://schemas.microsoft.com/office/drawing/2014/main" val="506078226"/>
                  </a:ext>
                </a:extLst>
              </a:tr>
              <a:tr h="372154">
                <a:tc vMerge="1">
                  <a:txBody>
                    <a:bodyPr/>
                    <a:lstStyle/>
                    <a:p>
                      <a:pPr algn="l" fontAlgn="ct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6350" marR="6350" marT="6351" marB="0" anchor="ctr"/>
                </a:tc>
                <a:tc>
                  <a:txBody>
                    <a:bodyPr/>
                    <a:lstStyle/>
                    <a:p>
                      <a:pPr algn="ctr" fontAlgn="ctr"/>
                      <a:r>
                        <a:rPr lang="en-US" sz="2400" u="none" strike="noStrike" dirty="0">
                          <a:effectLst/>
                        </a:rPr>
                        <a:t>12.5</a:t>
                      </a:r>
                      <a:endParaRPr lang="en-US" sz="2400" b="0" i="0" u="none" strike="noStrike" dirty="0">
                        <a:solidFill>
                          <a:srgbClr val="000000"/>
                        </a:solidFill>
                        <a:effectLst/>
                        <a:latin typeface="Calibri" panose="020F0502020204030204" pitchFamily="34" charset="0"/>
                      </a:endParaRPr>
                    </a:p>
                  </a:txBody>
                  <a:tcPr marL="6350" marR="6350" marT="6351" marB="0" anchor="ctr"/>
                </a:tc>
                <a:tc>
                  <a:txBody>
                    <a:bodyPr/>
                    <a:lstStyle/>
                    <a:p>
                      <a:pPr algn="ctr" fontAlgn="ctr"/>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6350" marR="6350" marT="6351" marB="0" anchor="ctr"/>
                </a:tc>
                <a:extLst>
                  <a:ext uri="{0D108BD9-81ED-4DB2-BD59-A6C34878D82A}">
                    <a16:rowId xmlns:a16="http://schemas.microsoft.com/office/drawing/2014/main" val="3600201790"/>
                  </a:ext>
                </a:extLst>
              </a:tr>
              <a:tr h="372154">
                <a:tc vMerge="1">
                  <a:txBody>
                    <a:bodyPr/>
                    <a:lstStyle/>
                    <a:p>
                      <a:pPr algn="l" fontAlgn="ct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800" u="none" strike="noStrike" dirty="0">
                          <a:effectLst/>
                        </a:rPr>
                        <a:t>4</a:t>
                      </a:r>
                      <a:endParaRPr lang="en-US" sz="1800" b="0" i="0" u="none" strike="noStrike" dirty="0">
                        <a:solidFill>
                          <a:srgbClr val="000000"/>
                        </a:solidFill>
                        <a:effectLst/>
                        <a:latin typeface="Calibri" panose="020F0502020204030204" pitchFamily="34" charset="0"/>
                      </a:endParaRPr>
                    </a:p>
                  </a:txBody>
                  <a:tcPr marL="6350" marR="6350" marT="6351" marB="0" anchor="ctr"/>
                </a:tc>
                <a:tc>
                  <a:txBody>
                    <a:bodyPr/>
                    <a:lstStyle/>
                    <a:p>
                      <a:pPr algn="ctr" fontAlgn="ctr"/>
                      <a:r>
                        <a:rPr lang="en-US" sz="2400" u="none" strike="noStrike" dirty="0">
                          <a:effectLst/>
                        </a:rPr>
                        <a:t>12.5</a:t>
                      </a:r>
                      <a:endParaRPr lang="en-US" sz="2400" b="0" i="0" u="none" strike="noStrike" dirty="0">
                        <a:solidFill>
                          <a:srgbClr val="000000"/>
                        </a:solidFill>
                        <a:effectLst/>
                        <a:latin typeface="Calibri" panose="020F0502020204030204" pitchFamily="34" charset="0"/>
                      </a:endParaRPr>
                    </a:p>
                  </a:txBody>
                  <a:tcPr marL="6350" marR="6350" marT="6351" marB="0" anchor="ctr"/>
                </a:tc>
                <a:tc>
                  <a:txBody>
                    <a:bodyPr/>
                    <a:lstStyle/>
                    <a:p>
                      <a:pPr algn="ctr" fontAlgn="ctr"/>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6350" marR="6350" marT="6351" marB="0" anchor="ctr"/>
                </a:tc>
                <a:extLst>
                  <a:ext uri="{0D108BD9-81ED-4DB2-BD59-A6C34878D82A}">
                    <a16:rowId xmlns:a16="http://schemas.microsoft.com/office/drawing/2014/main" val="4230194087"/>
                  </a:ext>
                </a:extLst>
              </a:tr>
              <a:tr h="372154">
                <a:tc vMerge="1">
                  <a:txBody>
                    <a:bodyPr/>
                    <a:lstStyle/>
                    <a:p>
                      <a:pPr algn="l" fontAlgn="ct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6350" marR="6350" marT="6351" marB="0" anchor="ctr"/>
                </a:tc>
                <a:tc>
                  <a:txBody>
                    <a:bodyPr/>
                    <a:lstStyle/>
                    <a:p>
                      <a:pPr algn="ctr" fontAlgn="ctr"/>
                      <a:r>
                        <a:rPr lang="en-US" sz="2400" u="none" strike="noStrike" dirty="0">
                          <a:effectLst/>
                        </a:rPr>
                        <a:t>50</a:t>
                      </a:r>
                      <a:endParaRPr lang="en-US" sz="2400" b="0" i="0" u="none" strike="noStrike" dirty="0">
                        <a:solidFill>
                          <a:srgbClr val="000000"/>
                        </a:solidFill>
                        <a:effectLst/>
                        <a:latin typeface="Calibri" panose="020F0502020204030204" pitchFamily="34" charset="0"/>
                      </a:endParaRPr>
                    </a:p>
                  </a:txBody>
                  <a:tcPr marL="6350" marR="6350" marT="6351" marB="0" anchor="ctr"/>
                </a:tc>
                <a:tc>
                  <a:txBody>
                    <a:bodyPr/>
                    <a:lstStyle/>
                    <a:p>
                      <a:pPr algn="ctr" fontAlgn="ctr"/>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6350" marR="6350" marT="6351" marB="0" anchor="ctr"/>
                </a:tc>
                <a:extLst>
                  <a:ext uri="{0D108BD9-81ED-4DB2-BD59-A6C34878D82A}">
                    <a16:rowId xmlns:a16="http://schemas.microsoft.com/office/drawing/2014/main" val="124573181"/>
                  </a:ext>
                </a:extLst>
              </a:tr>
              <a:tr h="372154">
                <a:tc vMerge="1">
                  <a:txBody>
                    <a:bodyPr/>
                    <a:lstStyle/>
                    <a:p>
                      <a:pPr algn="l" fontAlgn="ct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6350" marR="6350" marT="6351" marB="0" anchor="ctr"/>
                </a:tc>
                <a:tc>
                  <a:txBody>
                    <a:bodyPr/>
                    <a:lstStyle/>
                    <a:p>
                      <a:pPr algn="ctr" fontAlgn="ctr"/>
                      <a:r>
                        <a:rPr lang="en-US" sz="2400" u="none" strike="noStrike" dirty="0">
                          <a:effectLst/>
                        </a:rPr>
                        <a:t>75</a:t>
                      </a:r>
                      <a:endParaRPr lang="en-US" sz="2400" b="0" i="0" u="none" strike="noStrike" dirty="0">
                        <a:solidFill>
                          <a:srgbClr val="000000"/>
                        </a:solidFill>
                        <a:effectLst/>
                        <a:latin typeface="Calibri" panose="020F0502020204030204" pitchFamily="34" charset="0"/>
                      </a:endParaRPr>
                    </a:p>
                  </a:txBody>
                  <a:tcPr marL="6350" marR="6350" marT="6351" marB="0" anchor="ctr"/>
                </a:tc>
                <a:tc>
                  <a:txBody>
                    <a:bodyPr/>
                    <a:lstStyle/>
                    <a:p>
                      <a:pPr algn="ctr" fontAlgn="ctr"/>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6350" marR="6350" marT="6351" marB="0" anchor="ctr"/>
                </a:tc>
                <a:extLst>
                  <a:ext uri="{0D108BD9-81ED-4DB2-BD59-A6C34878D82A}">
                    <a16:rowId xmlns:a16="http://schemas.microsoft.com/office/drawing/2014/main" val="3931166988"/>
                  </a:ext>
                </a:extLst>
              </a:tr>
              <a:tr h="372154">
                <a:tc vMerge="1">
                  <a:txBody>
                    <a:bodyPr/>
                    <a:lstStyle/>
                    <a:p>
                      <a:pPr algn="l" fontAlgn="ctr"/>
                      <a:endParaRPr lang="en-US" sz="1100" b="0" i="0" u="none" strike="noStrike" dirty="0">
                        <a:solidFill>
                          <a:srgbClr val="000000"/>
                        </a:solidFill>
                        <a:effectLst/>
                        <a:latin typeface="Calibri" panose="020F0502020204030204" pitchFamily="34" charset="0"/>
                      </a:endParaRPr>
                    </a:p>
                  </a:txBody>
                  <a:tcPr marL="6350" marR="6350" marT="6350" marB="0" anchor="ctr">
                    <a:lnB w="76200" cap="flat" cmpd="sng" algn="ctr">
                      <a:solidFill>
                        <a:srgbClr val="C00000"/>
                      </a:solidFill>
                      <a:prstDash val="solid"/>
                      <a:round/>
                      <a:headEnd type="none" w="med" len="med"/>
                      <a:tailEnd type="none" w="med" len="med"/>
                    </a:lnB>
                  </a:tcPr>
                </a:tc>
                <a:tc>
                  <a:txBody>
                    <a:bodyPr/>
                    <a:lstStyle/>
                    <a:p>
                      <a:pPr algn="ctr" fontAlgn="ctr"/>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6350" marR="6350" marT="6351" marB="0" anchor="ctr">
                    <a:lnB w="76200" cap="flat" cmpd="sng" algn="ctr">
                      <a:solidFill>
                        <a:srgbClr val="C00000"/>
                      </a:solidFill>
                      <a:prstDash val="solid"/>
                      <a:round/>
                      <a:headEnd type="none" w="med" len="med"/>
                      <a:tailEnd type="none" w="med" len="med"/>
                    </a:lnB>
                  </a:tcPr>
                </a:tc>
                <a:tc>
                  <a:txBody>
                    <a:bodyPr/>
                    <a:lstStyle/>
                    <a:p>
                      <a:pPr algn="ctr" fontAlgn="ctr"/>
                      <a:r>
                        <a:rPr lang="en-US" sz="2400" u="none" strike="noStrike" dirty="0">
                          <a:effectLst/>
                        </a:rPr>
                        <a:t>100</a:t>
                      </a:r>
                      <a:endParaRPr lang="en-US" sz="2400" b="0" i="0" u="none" strike="noStrike" dirty="0">
                        <a:solidFill>
                          <a:srgbClr val="000000"/>
                        </a:solidFill>
                        <a:effectLst/>
                        <a:latin typeface="Calibri" panose="020F0502020204030204" pitchFamily="34" charset="0"/>
                      </a:endParaRPr>
                    </a:p>
                  </a:txBody>
                  <a:tcPr marL="6350" marR="6350" marT="6351" marB="0" anchor="ctr">
                    <a:lnB w="76200" cap="flat" cmpd="sng" algn="ctr">
                      <a:solidFill>
                        <a:srgbClr val="C00000"/>
                      </a:solidFill>
                      <a:prstDash val="solid"/>
                      <a:round/>
                      <a:headEnd type="none" w="med" len="med"/>
                      <a:tailEnd type="none" w="med" len="med"/>
                    </a:lnB>
                  </a:tcPr>
                </a:tc>
                <a:tc>
                  <a:txBody>
                    <a:bodyPr/>
                    <a:lstStyle/>
                    <a:p>
                      <a:pPr algn="ctr" fontAlgn="ctr"/>
                      <a:r>
                        <a:rPr lang="en-US" sz="2400" u="none" strike="noStrike" dirty="0">
                          <a:effectLst/>
                        </a:rPr>
                        <a:t>4</a:t>
                      </a:r>
                      <a:endParaRPr lang="en-US" sz="2400" b="0" i="0" u="none" strike="noStrike" dirty="0">
                        <a:solidFill>
                          <a:srgbClr val="000000"/>
                        </a:solidFill>
                        <a:effectLst/>
                        <a:latin typeface="Calibri" panose="020F0502020204030204" pitchFamily="34" charset="0"/>
                      </a:endParaRPr>
                    </a:p>
                  </a:txBody>
                  <a:tcPr marL="6350" marR="6350" marT="6351" marB="0" anchor="ctr">
                    <a:lnB w="762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966018139"/>
                  </a:ext>
                </a:extLst>
              </a:tr>
              <a:tr h="372154">
                <a:tc rowSpan="3">
                  <a:txBody>
                    <a:bodyPr/>
                    <a:lstStyle/>
                    <a:p>
                      <a:pPr algn="l" fontAlgn="ctr"/>
                      <a:r>
                        <a:rPr lang="en-US" sz="1600" u="none" strike="noStrike" dirty="0">
                          <a:effectLst/>
                        </a:rPr>
                        <a:t>Below grade plane</a:t>
                      </a:r>
                      <a:endParaRPr lang="en-US" sz="1600" b="0" i="0" u="none" strike="noStrike" dirty="0">
                        <a:solidFill>
                          <a:srgbClr val="000000"/>
                        </a:solidFill>
                        <a:effectLst/>
                        <a:latin typeface="Calibri" panose="020F0502020204030204" pitchFamily="34" charset="0"/>
                      </a:endParaRPr>
                    </a:p>
                  </a:txBody>
                  <a:tcPr marL="6350" marR="6350" marT="6351" marB="0" anchor="ctr">
                    <a:lnT w="76200" cap="flat" cmpd="sng" algn="ctr">
                      <a:solidFill>
                        <a:srgbClr val="C00000"/>
                      </a:solidFill>
                      <a:prstDash val="solid"/>
                      <a:round/>
                      <a:headEnd type="none" w="med" len="med"/>
                      <a:tailEnd type="none" w="med" len="med"/>
                    </a:lnT>
                  </a:tcPr>
                </a:tc>
                <a:tc>
                  <a:txBody>
                    <a:bodyPr/>
                    <a:lstStyle/>
                    <a:p>
                      <a:pPr algn="ctr" fontAlgn="ctr"/>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6350" marR="6350" marT="6351" marB="0" anchor="ctr">
                    <a:lnT w="76200" cap="flat" cmpd="sng" algn="ctr">
                      <a:solidFill>
                        <a:srgbClr val="C00000"/>
                      </a:solidFill>
                      <a:prstDash val="solid"/>
                      <a:round/>
                      <a:headEnd type="none" w="med" len="med"/>
                      <a:tailEnd type="none" w="med" len="med"/>
                    </a:lnT>
                  </a:tcPr>
                </a:tc>
                <a:tc>
                  <a:txBody>
                    <a:bodyPr/>
                    <a:lstStyle/>
                    <a:p>
                      <a:pPr algn="ctr" fontAlgn="ctr"/>
                      <a:r>
                        <a:rPr lang="en-US" sz="2400" u="none" strike="noStrike" dirty="0">
                          <a:effectLst/>
                        </a:rPr>
                        <a:t>75</a:t>
                      </a:r>
                      <a:endParaRPr lang="en-US" sz="2400" b="0" i="0" u="none" strike="noStrike" dirty="0">
                        <a:solidFill>
                          <a:srgbClr val="000000"/>
                        </a:solidFill>
                        <a:effectLst/>
                        <a:latin typeface="Calibri" panose="020F0502020204030204" pitchFamily="34" charset="0"/>
                      </a:endParaRPr>
                    </a:p>
                  </a:txBody>
                  <a:tcPr marL="6350" marR="6350" marT="6351" marB="0" anchor="ctr">
                    <a:lnT w="76200" cap="flat" cmpd="sng" algn="ctr">
                      <a:solidFill>
                        <a:srgbClr val="C00000"/>
                      </a:solidFill>
                      <a:prstDash val="solid"/>
                      <a:round/>
                      <a:headEnd type="none" w="med" len="med"/>
                      <a:tailEnd type="none" w="med" len="med"/>
                    </a:lnT>
                  </a:tcPr>
                </a:tc>
                <a:tc>
                  <a:txBody>
                    <a:bodyPr/>
                    <a:lstStyle/>
                    <a:p>
                      <a:pPr algn="ctr" fontAlgn="ctr"/>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6350" marR="6350" marT="6351" marB="0" anchor="ctr">
                    <a:lnT w="76200" cap="flat" cmpd="sng" algn="ctr">
                      <a:solidFill>
                        <a:srgbClr val="C00000"/>
                      </a:solidFill>
                      <a:prstDash val="solid"/>
                      <a:round/>
                      <a:headEnd type="none" w="med" len="med"/>
                      <a:tailEnd type="none" w="med" len="med"/>
                    </a:lnT>
                  </a:tcPr>
                </a:tc>
                <a:extLst>
                  <a:ext uri="{0D108BD9-81ED-4DB2-BD59-A6C34878D82A}">
                    <a16:rowId xmlns:a16="http://schemas.microsoft.com/office/drawing/2014/main" val="3192465559"/>
                  </a:ext>
                </a:extLst>
              </a:tr>
              <a:tr h="372154">
                <a:tc vMerge="1">
                  <a:txBody>
                    <a:bodyPr/>
                    <a:lstStyle/>
                    <a:p>
                      <a:pPr algn="l" fontAlgn="ct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6350" marR="6350" marT="6351" marB="0" anchor="ctr"/>
                </a:tc>
                <a:tc>
                  <a:txBody>
                    <a:bodyPr/>
                    <a:lstStyle/>
                    <a:p>
                      <a:pPr algn="ctr" fontAlgn="ctr"/>
                      <a:r>
                        <a:rPr lang="en-US" sz="2400" u="none" strike="noStrike" dirty="0">
                          <a:effectLst/>
                        </a:rPr>
                        <a:t>50</a:t>
                      </a:r>
                      <a:endParaRPr lang="en-US" sz="2400" b="0" i="0" u="none" strike="noStrike" dirty="0">
                        <a:solidFill>
                          <a:srgbClr val="000000"/>
                        </a:solidFill>
                        <a:effectLst/>
                        <a:latin typeface="Calibri" panose="020F0502020204030204" pitchFamily="34" charset="0"/>
                      </a:endParaRPr>
                    </a:p>
                  </a:txBody>
                  <a:tcPr marL="6350" marR="6350" marT="6351" marB="0" anchor="ctr"/>
                </a:tc>
                <a:tc>
                  <a:txBody>
                    <a:bodyPr/>
                    <a:lstStyle/>
                    <a:p>
                      <a:pPr algn="ctr" fontAlgn="ctr"/>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6350" marR="6350" marT="6351" marB="0" anchor="ctr"/>
                </a:tc>
                <a:extLst>
                  <a:ext uri="{0D108BD9-81ED-4DB2-BD59-A6C34878D82A}">
                    <a16:rowId xmlns:a16="http://schemas.microsoft.com/office/drawing/2014/main" val="605963133"/>
                  </a:ext>
                </a:extLst>
              </a:tr>
              <a:tr h="468471">
                <a:tc vMerge="1">
                  <a:txBody>
                    <a:bodyPr/>
                    <a:lstStyle/>
                    <a:p>
                      <a:pPr algn="l" fontAlgn="ct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800" u="none" strike="noStrike" dirty="0">
                          <a:effectLst/>
                        </a:rPr>
                        <a:t>Lower than -2</a:t>
                      </a:r>
                      <a:endParaRPr lang="en-US" sz="1800" b="0" i="0" u="none" strike="noStrike" dirty="0">
                        <a:solidFill>
                          <a:srgbClr val="000000"/>
                        </a:solidFill>
                        <a:effectLst/>
                        <a:latin typeface="Calibri" panose="020F0502020204030204" pitchFamily="34" charset="0"/>
                      </a:endParaRPr>
                    </a:p>
                  </a:txBody>
                  <a:tcPr marL="6350" marR="6350" marT="6351" marB="0" anchor="ctr"/>
                </a:tc>
                <a:tc>
                  <a:txBody>
                    <a:bodyPr/>
                    <a:lstStyle/>
                    <a:p>
                      <a:pPr algn="ctr" fontAlgn="ctr"/>
                      <a:r>
                        <a:rPr lang="en-US" sz="2400" u="none" strike="noStrike" dirty="0">
                          <a:effectLst/>
                        </a:rPr>
                        <a:t>Not Allowed</a:t>
                      </a:r>
                      <a:endParaRPr lang="en-US" sz="2400" b="0" i="0" u="none" strike="noStrike" dirty="0">
                        <a:solidFill>
                          <a:srgbClr val="000000"/>
                        </a:solidFill>
                        <a:effectLst/>
                        <a:latin typeface="Calibri" panose="020F0502020204030204" pitchFamily="34" charset="0"/>
                      </a:endParaRPr>
                    </a:p>
                  </a:txBody>
                  <a:tcPr marL="6350" marR="6350" marT="6351" marB="0" anchor="ctr"/>
                </a:tc>
                <a:tc>
                  <a:txBody>
                    <a:bodyPr/>
                    <a:lstStyle/>
                    <a:p>
                      <a:pPr algn="ctr" fontAlgn="ctr"/>
                      <a:r>
                        <a:rPr lang="en-US" sz="2400" u="none" strike="noStrike" dirty="0">
                          <a:effectLst/>
                        </a:rPr>
                        <a:t>Not Allowed</a:t>
                      </a:r>
                      <a:endParaRPr lang="en-US" sz="2400" b="0" i="0" u="none" strike="noStrike" dirty="0">
                        <a:solidFill>
                          <a:srgbClr val="000000"/>
                        </a:solidFill>
                        <a:effectLst/>
                        <a:latin typeface="Calibri" panose="020F0502020204030204" pitchFamily="34" charset="0"/>
                      </a:endParaRPr>
                    </a:p>
                  </a:txBody>
                  <a:tcPr marL="6350" marR="6350" marT="6351" marB="0" anchor="ctr"/>
                </a:tc>
                <a:extLst>
                  <a:ext uri="{0D108BD9-81ED-4DB2-BD59-A6C34878D82A}">
                    <a16:rowId xmlns:a16="http://schemas.microsoft.com/office/drawing/2014/main" val="420249431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403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647700"/>
            <a:ext cx="59436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Box 1"/>
          <p:cNvSpPr txBox="1">
            <a:spLocks noChangeArrowheads="1"/>
          </p:cNvSpPr>
          <p:nvPr/>
        </p:nvSpPr>
        <p:spPr bwMode="auto">
          <a:xfrm>
            <a:off x="1905000" y="4167188"/>
            <a:ext cx="670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dirty="0">
                <a:latin typeface="Corbel" panose="020B0503020204020204" pitchFamily="34" charset="0"/>
              </a:rPr>
              <a:t>3/10/2020 </a:t>
            </a:r>
            <a:r>
              <a:rPr lang="en-US" altLang="en-US" sz="1200" u="sng" dirty="0">
                <a:latin typeface="Corbel" panose="020B0503020204020204" pitchFamily="34" charset="0"/>
                <a:hlinkClick r:id="rId5"/>
              </a:rPr>
              <a:t>https://blog.koorsen.com/the-international-fire-code-its-history-and-role-in-fire-safety-today</a:t>
            </a:r>
            <a:r>
              <a:rPr lang="en-US" altLang="en-US" sz="1200" dirty="0">
                <a:latin typeface="Corbel" panose="020B0503020204020204" pitchFamily="34" charset="0"/>
              </a:rPr>
              <a:t> </a:t>
            </a:r>
          </a:p>
          <a:p>
            <a:pPr>
              <a:spcBef>
                <a:spcPct val="0"/>
              </a:spcBef>
              <a:buFontTx/>
              <a:buNone/>
            </a:pPr>
            <a:r>
              <a:rPr lang="en-US" altLang="en-US" sz="1200" dirty="0" err="1">
                <a:latin typeface="Corbel" panose="020B0503020204020204" pitchFamily="34" charset="0"/>
              </a:rPr>
              <a:t>Koorsen</a:t>
            </a:r>
            <a:r>
              <a:rPr lang="en-US" altLang="en-US" sz="1200" dirty="0">
                <a:latin typeface="Corbel" panose="020B0503020204020204" pitchFamily="34" charset="0"/>
              </a:rPr>
              <a:t> Fire &amp; Security</a:t>
            </a:r>
          </a:p>
        </p:txBody>
      </p:sp>
      <p:sp>
        <p:nvSpPr>
          <p:cNvPr id="2" name="Title 1"/>
          <p:cNvSpPr>
            <a:spLocks noGrp="1"/>
          </p:cNvSpPr>
          <p:nvPr>
            <p:ph type="ctrTitle"/>
          </p:nvPr>
        </p:nvSpPr>
        <p:spPr>
          <a:xfrm>
            <a:off x="228600" y="133945"/>
            <a:ext cx="6629400" cy="703660"/>
          </a:xfrm>
        </p:spPr>
        <p:txBody>
          <a:bodyPr/>
          <a:lstStyle/>
          <a:p>
            <a:pPr rtl="0" eaLnBrk="1" fontAlgn="auto" hangingPunct="1"/>
            <a:r>
              <a:rPr lang="en-US" sz="3700" kern="12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IFC is model code in most states</a:t>
            </a:r>
            <a:endParaRPr lang="en-US" dirty="0">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506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554038"/>
            <a:ext cx="8763000" cy="509587"/>
          </a:xfrm>
        </p:spPr>
        <p:txBody>
          <a:bodyPr/>
          <a:lstStyle/>
          <a:p>
            <a:pPr>
              <a:defRPr/>
            </a:pPr>
            <a:r>
              <a:rPr lang="en-US" sz="3600" dirty="0">
                <a:solidFill>
                  <a:srgbClr val="676A55"/>
                </a:solidFill>
                <a:effectLst>
                  <a:outerShdw blurRad="50800" dist="38100" dir="2700000" algn="tl" rotWithShape="0">
                    <a:prstClr val="black">
                      <a:alpha val="40000"/>
                    </a:prstClr>
                  </a:outerShdw>
                </a:effectLst>
                <a:latin typeface="Corbel"/>
              </a:rPr>
              <a:t>Chemical Hazards in Fire Code MAQ limits</a:t>
            </a:r>
            <a:endParaRPr lang="en-US" sz="3600" dirty="0"/>
          </a:p>
        </p:txBody>
      </p:sp>
      <p:sp>
        <p:nvSpPr>
          <p:cNvPr id="45062" name="Text Placeholder 2"/>
          <p:cNvSpPr>
            <a:spLocks noGrp="1"/>
          </p:cNvSpPr>
          <p:nvPr>
            <p:ph type="body" idx="1"/>
          </p:nvPr>
        </p:nvSpPr>
        <p:spPr>
          <a:xfrm>
            <a:off x="457200" y="1062038"/>
            <a:ext cx="4040188" cy="481012"/>
          </a:xfrm>
        </p:spPr>
        <p:txBody>
          <a:bodyPr/>
          <a:lstStyle/>
          <a:p>
            <a:r>
              <a:rPr lang="en-US" altLang="en-US" dirty="0"/>
              <a:t>Health Hazards</a:t>
            </a:r>
          </a:p>
        </p:txBody>
      </p:sp>
      <p:sp>
        <p:nvSpPr>
          <p:cNvPr id="45063" name="Content Placeholder 3"/>
          <p:cNvSpPr>
            <a:spLocks noGrp="1"/>
          </p:cNvSpPr>
          <p:nvPr>
            <p:ph sz="half" idx="2"/>
          </p:nvPr>
        </p:nvSpPr>
        <p:spPr>
          <a:xfrm>
            <a:off x="273050" y="1536700"/>
            <a:ext cx="4184650" cy="2963863"/>
          </a:xfrm>
        </p:spPr>
        <p:txBody>
          <a:bodyPr/>
          <a:lstStyle/>
          <a:p>
            <a:r>
              <a:rPr lang="en-US" altLang="en-US" dirty="0"/>
              <a:t>Corrosives </a:t>
            </a:r>
          </a:p>
          <a:p>
            <a:r>
              <a:rPr lang="en-US" altLang="en-US" dirty="0"/>
              <a:t>Toxics</a:t>
            </a:r>
          </a:p>
          <a:p>
            <a:r>
              <a:rPr lang="en-US" altLang="en-US" dirty="0"/>
              <a:t>Highly Toxics</a:t>
            </a:r>
          </a:p>
          <a:p>
            <a:r>
              <a:rPr lang="en-US" altLang="en-US" dirty="0">
                <a:solidFill>
                  <a:srgbClr val="0070C0"/>
                </a:solidFill>
              </a:rPr>
              <a:t>Irritants</a:t>
            </a:r>
          </a:p>
          <a:p>
            <a:r>
              <a:rPr lang="en-US" altLang="en-US" dirty="0">
                <a:solidFill>
                  <a:srgbClr val="0070C0"/>
                </a:solidFill>
              </a:rPr>
              <a:t>Sensitizer</a:t>
            </a:r>
          </a:p>
          <a:p>
            <a:r>
              <a:rPr lang="en-US" altLang="en-US" dirty="0">
                <a:solidFill>
                  <a:srgbClr val="0070C0"/>
                </a:solidFill>
              </a:rPr>
              <a:t>Other Health Hazard Material</a:t>
            </a:r>
          </a:p>
        </p:txBody>
      </p:sp>
      <p:sp>
        <p:nvSpPr>
          <p:cNvPr id="45064" name="Text Placeholder 6"/>
          <p:cNvSpPr>
            <a:spLocks noGrp="1"/>
          </p:cNvSpPr>
          <p:nvPr>
            <p:ph type="body" sz="quarter" idx="3"/>
          </p:nvPr>
        </p:nvSpPr>
        <p:spPr>
          <a:xfrm>
            <a:off x="4418013" y="1062038"/>
            <a:ext cx="4041775" cy="481012"/>
          </a:xfrm>
        </p:spPr>
        <p:txBody>
          <a:bodyPr/>
          <a:lstStyle/>
          <a:p>
            <a:r>
              <a:rPr lang="en-US" altLang="en-US" dirty="0"/>
              <a:t>Physical Hazards</a:t>
            </a:r>
          </a:p>
        </p:txBody>
      </p:sp>
      <p:sp>
        <p:nvSpPr>
          <p:cNvPr id="45065" name="Content Placeholder 7"/>
          <p:cNvSpPr>
            <a:spLocks noGrp="1"/>
          </p:cNvSpPr>
          <p:nvPr>
            <p:ph sz="quarter" idx="4"/>
          </p:nvPr>
        </p:nvSpPr>
        <p:spPr>
          <a:xfrm>
            <a:off x="4497388" y="1425575"/>
            <a:ext cx="3584575" cy="3616325"/>
          </a:xfrm>
        </p:spPr>
        <p:txBody>
          <a:bodyPr/>
          <a:lstStyle/>
          <a:p>
            <a:r>
              <a:rPr lang="en-US" altLang="en-US" dirty="0"/>
              <a:t>Combustibles</a:t>
            </a:r>
          </a:p>
          <a:p>
            <a:r>
              <a:rPr lang="en-US" altLang="en-US" dirty="0"/>
              <a:t>Flammable</a:t>
            </a:r>
          </a:p>
          <a:p>
            <a:r>
              <a:rPr lang="en-US" altLang="en-US" dirty="0"/>
              <a:t>Pyrophoric</a:t>
            </a:r>
          </a:p>
          <a:p>
            <a:r>
              <a:rPr lang="en-US" altLang="en-US" dirty="0"/>
              <a:t>Oxidizer</a:t>
            </a:r>
          </a:p>
          <a:p>
            <a:r>
              <a:rPr lang="en-US" altLang="en-US" dirty="0"/>
              <a:t>Explosives </a:t>
            </a:r>
          </a:p>
          <a:p>
            <a:r>
              <a:rPr lang="en-US" altLang="en-US" dirty="0"/>
              <a:t>Organic peroxide</a:t>
            </a:r>
          </a:p>
          <a:p>
            <a:r>
              <a:rPr lang="en-US" altLang="en-US" dirty="0"/>
              <a:t>Unstable (reactive) </a:t>
            </a:r>
          </a:p>
          <a:p>
            <a:r>
              <a:rPr lang="en-US" altLang="en-US" dirty="0"/>
              <a:t>Water reactive</a:t>
            </a:r>
          </a:p>
        </p:txBody>
      </p:sp>
      <p:sp>
        <p:nvSpPr>
          <p:cNvPr id="9" name="8-Point Star 8"/>
          <p:cNvSpPr/>
          <p:nvPr/>
        </p:nvSpPr>
        <p:spPr>
          <a:xfrm>
            <a:off x="6705600" y="976313"/>
            <a:ext cx="609600" cy="652462"/>
          </a:xfrm>
          <a:prstGeom prst="star8">
            <a:avLst/>
          </a:prstGeom>
          <a:ln>
            <a:solidFill>
              <a:srgbClr val="7030A0"/>
            </a:solidFill>
            <a:prstDash val="sysDash"/>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8</a:t>
            </a:r>
          </a:p>
        </p:txBody>
      </p:sp>
      <p:sp>
        <p:nvSpPr>
          <p:cNvPr id="10" name="Isosceles Triangle 9"/>
          <p:cNvSpPr/>
          <p:nvPr/>
        </p:nvSpPr>
        <p:spPr>
          <a:xfrm>
            <a:off x="2781300" y="1117600"/>
            <a:ext cx="798513" cy="511175"/>
          </a:xfrm>
          <a:prstGeom prst="triangle">
            <a:avLst/>
          </a:prstGeom>
          <a:ln>
            <a:solidFill>
              <a:srgbClr val="00B050"/>
            </a:solidFill>
            <a:prstDash val="sysDash"/>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3</a:t>
            </a:r>
            <a:endParaRPr lang="en-US" sz="1000" dirty="0"/>
          </a:p>
          <a:p>
            <a:pPr algn="ctr">
              <a:defRPr/>
            </a:pP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77000" y="4552950"/>
            <a:ext cx="25146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6084"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l">
              <a:defRPr/>
            </a:pPr>
            <a:r>
              <a:rPr lang="en-US" sz="3600" dirty="0">
                <a:solidFill>
                  <a:srgbClr val="676A55"/>
                </a:solidFill>
                <a:effectLst>
                  <a:outerShdw blurRad="50800" dist="38100" dir="2700000" algn="tl" rotWithShape="0">
                    <a:prstClr val="black">
                      <a:alpha val="40000"/>
                    </a:prstClr>
                  </a:outerShdw>
                </a:effectLst>
                <a:latin typeface="Corbel"/>
              </a:rPr>
              <a:t>MAQ CFC  Tables 5003.1.1(1-4)</a:t>
            </a:r>
            <a:endParaRPr lang="en-US" sz="3600" dirty="0"/>
          </a:p>
        </p:txBody>
      </p:sp>
      <p:sp>
        <p:nvSpPr>
          <p:cNvPr id="46086" name="Text Placeholder 4"/>
          <p:cNvSpPr>
            <a:spLocks noGrp="1"/>
          </p:cNvSpPr>
          <p:nvPr>
            <p:ph type="body" idx="1"/>
          </p:nvPr>
        </p:nvSpPr>
        <p:spPr>
          <a:xfrm>
            <a:off x="457200" y="819150"/>
            <a:ext cx="4040188" cy="479425"/>
          </a:xfrm>
        </p:spPr>
        <p:txBody>
          <a:bodyPr/>
          <a:lstStyle/>
          <a:p>
            <a:r>
              <a:rPr lang="en-US" altLang="en-US"/>
              <a:t>Indoor Control Areas</a:t>
            </a:r>
          </a:p>
        </p:txBody>
      </p:sp>
      <p:sp>
        <p:nvSpPr>
          <p:cNvPr id="46087" name="Content Placeholder 6"/>
          <p:cNvSpPr>
            <a:spLocks noGrp="1"/>
          </p:cNvSpPr>
          <p:nvPr>
            <p:ph sz="half" idx="2"/>
          </p:nvPr>
        </p:nvSpPr>
        <p:spPr>
          <a:xfrm>
            <a:off x="457200" y="1298575"/>
            <a:ext cx="4040188" cy="3295650"/>
          </a:xfrm>
        </p:spPr>
        <p:txBody>
          <a:bodyPr/>
          <a:lstStyle/>
          <a:p>
            <a:endParaRPr lang="en-US" altLang="en-US"/>
          </a:p>
        </p:txBody>
      </p:sp>
      <p:sp>
        <p:nvSpPr>
          <p:cNvPr id="46088" name="Text Placeholder 7"/>
          <p:cNvSpPr>
            <a:spLocks noGrp="1"/>
          </p:cNvSpPr>
          <p:nvPr>
            <p:ph type="body" sz="quarter" idx="3"/>
          </p:nvPr>
        </p:nvSpPr>
        <p:spPr>
          <a:xfrm>
            <a:off x="4645025" y="819150"/>
            <a:ext cx="4041775" cy="479425"/>
          </a:xfrm>
        </p:spPr>
        <p:txBody>
          <a:bodyPr/>
          <a:lstStyle/>
          <a:p>
            <a:r>
              <a:rPr lang="en-US" altLang="en-US"/>
              <a:t>Outdoor Control Areas</a:t>
            </a:r>
          </a:p>
        </p:txBody>
      </p:sp>
      <p:sp>
        <p:nvSpPr>
          <p:cNvPr id="46089" name="Content Placeholder 8"/>
          <p:cNvSpPr>
            <a:spLocks noGrp="1"/>
          </p:cNvSpPr>
          <p:nvPr>
            <p:ph sz="quarter" idx="4"/>
          </p:nvPr>
        </p:nvSpPr>
        <p:spPr>
          <a:xfrm>
            <a:off x="4645025" y="1293813"/>
            <a:ext cx="4041775" cy="3300412"/>
          </a:xfrm>
        </p:spPr>
        <p:txBody>
          <a:bodyPr/>
          <a:lstStyle/>
          <a:p>
            <a:pPr marL="0" indent="0">
              <a:buFont typeface="Arial" panose="020B0604020202020204" pitchFamily="34" charset="0"/>
              <a:buNone/>
            </a:pPr>
            <a:endParaRPr lang="en-US" altLang="en-US"/>
          </a:p>
        </p:txBody>
      </p:sp>
      <p:grpSp>
        <p:nvGrpSpPr>
          <p:cNvPr id="46090" name="Group 12"/>
          <p:cNvGrpSpPr>
            <a:grpSpLocks/>
          </p:cNvGrpSpPr>
          <p:nvPr/>
        </p:nvGrpSpPr>
        <p:grpSpPr bwMode="auto">
          <a:xfrm>
            <a:off x="533400" y="1293813"/>
            <a:ext cx="3962400" cy="3244850"/>
            <a:chOff x="456516" y="158871"/>
            <a:chExt cx="3790775" cy="6272429"/>
          </a:xfrm>
        </p:grpSpPr>
        <p:pic>
          <p:nvPicPr>
            <p:cNvPr id="46094"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6516" y="158871"/>
              <a:ext cx="3790775" cy="248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5"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6516" y="2655076"/>
              <a:ext cx="3790775" cy="231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6"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6516" y="4976955"/>
              <a:ext cx="3790775" cy="145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091" name="Group 16"/>
          <p:cNvGrpSpPr>
            <a:grpSpLocks/>
          </p:cNvGrpSpPr>
          <p:nvPr/>
        </p:nvGrpSpPr>
        <p:grpSpPr bwMode="auto">
          <a:xfrm>
            <a:off x="4645025" y="1308100"/>
            <a:ext cx="4041775" cy="3300413"/>
            <a:chOff x="5339390" y="158871"/>
            <a:chExt cx="4331872" cy="4365504"/>
          </a:xfrm>
        </p:grpSpPr>
        <p:pic>
          <p:nvPicPr>
            <p:cNvPr id="46092" name="Picture 1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9390" y="158871"/>
              <a:ext cx="4280860" cy="289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1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39390" y="3051456"/>
              <a:ext cx="4331872" cy="147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51204"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l">
              <a:defRPr/>
            </a:pPr>
            <a:r>
              <a:rPr lang="en-US" dirty="0">
                <a:solidFill>
                  <a:srgbClr val="676A55"/>
                </a:solidFill>
                <a:effectLst>
                  <a:outerShdw blurRad="50800" dist="38100" dir="2700000" algn="tl" rotWithShape="0">
                    <a:prstClr val="black">
                      <a:alpha val="40000"/>
                    </a:prstClr>
                  </a:outerShdw>
                </a:effectLst>
                <a:latin typeface="Corbel"/>
              </a:rPr>
              <a:t>Compliance Challenges</a:t>
            </a:r>
            <a:endParaRPr lang="en-US" dirty="0"/>
          </a:p>
        </p:txBody>
      </p:sp>
      <p:sp>
        <p:nvSpPr>
          <p:cNvPr id="51206" name="Content Placeholder 2"/>
          <p:cNvSpPr>
            <a:spLocks noGrp="1"/>
          </p:cNvSpPr>
          <p:nvPr>
            <p:ph sz="half" idx="1"/>
          </p:nvPr>
        </p:nvSpPr>
        <p:spPr>
          <a:xfrm>
            <a:off x="146384" y="1249363"/>
            <a:ext cx="5715000" cy="3622675"/>
          </a:xfrm>
        </p:spPr>
        <p:txBody>
          <a:bodyPr/>
          <a:lstStyle/>
          <a:p>
            <a:r>
              <a:rPr lang="en-US" altLang="en-US" dirty="0"/>
              <a:t>Flammable liquid </a:t>
            </a:r>
            <a:r>
              <a:rPr lang="en-US" altLang="en-US" dirty="0">
                <a:latin typeface="Times New Roman" panose="02020603050405020304" pitchFamily="18" charset="0"/>
                <a:cs typeface="Times New Roman" panose="02020603050405020304" pitchFamily="18" charset="0"/>
              </a:rPr>
              <a:t>IA</a:t>
            </a:r>
            <a:r>
              <a:rPr lang="en-US" altLang="en-US" dirty="0"/>
              <a:t> MAQ </a:t>
            </a:r>
          </a:p>
          <a:p>
            <a:r>
              <a:rPr lang="en-US" altLang="en-US" dirty="0"/>
              <a:t>1</a:t>
            </a:r>
            <a:r>
              <a:rPr lang="en-US" altLang="en-US" baseline="30000" dirty="0"/>
              <a:t>st</a:t>
            </a:r>
            <a:r>
              <a:rPr lang="en-US" altLang="en-US" dirty="0"/>
              <a:t> floor - 30 gallons</a:t>
            </a:r>
          </a:p>
          <a:p>
            <a:r>
              <a:rPr lang="en-US" altLang="en-US" dirty="0"/>
              <a:t>2</a:t>
            </a:r>
            <a:r>
              <a:rPr lang="en-US" altLang="en-US" baseline="30000" dirty="0"/>
              <a:t>nd</a:t>
            </a:r>
            <a:r>
              <a:rPr lang="en-US" altLang="en-US" dirty="0"/>
              <a:t> floor - 22.5 gallons</a:t>
            </a:r>
          </a:p>
          <a:p>
            <a:r>
              <a:rPr lang="en-US" altLang="en-US" dirty="0"/>
              <a:t>3</a:t>
            </a:r>
            <a:r>
              <a:rPr lang="en-US" altLang="en-US" baseline="30000" dirty="0"/>
              <a:t>rd</a:t>
            </a:r>
            <a:r>
              <a:rPr lang="en-US" altLang="en-US" dirty="0"/>
              <a:t> floor - 15 gallons</a:t>
            </a:r>
          </a:p>
          <a:p>
            <a:r>
              <a:rPr lang="en-US" altLang="en-US" dirty="0"/>
              <a:t>4</a:t>
            </a:r>
            <a:r>
              <a:rPr lang="en-US" altLang="en-US" baseline="30000" dirty="0"/>
              <a:t>th</a:t>
            </a:r>
            <a:r>
              <a:rPr lang="en-US" altLang="en-US" dirty="0"/>
              <a:t> thru 6</a:t>
            </a:r>
            <a:r>
              <a:rPr lang="en-US" altLang="en-US" baseline="30000" dirty="0"/>
              <a:t>th</a:t>
            </a:r>
            <a:r>
              <a:rPr lang="en-US" altLang="en-US" dirty="0"/>
              <a:t> floors - 3.75 gallons</a:t>
            </a:r>
          </a:p>
          <a:p>
            <a:r>
              <a:rPr lang="en-US" altLang="en-US" dirty="0"/>
              <a:t>7</a:t>
            </a:r>
            <a:r>
              <a:rPr lang="en-US" altLang="en-US" baseline="30000" dirty="0"/>
              <a:t>th</a:t>
            </a:r>
            <a:r>
              <a:rPr lang="en-US" altLang="en-US" dirty="0"/>
              <a:t> floor and higher - 1.5 gallons</a:t>
            </a:r>
          </a:p>
        </p:txBody>
      </p:sp>
      <p:sp>
        <p:nvSpPr>
          <p:cNvPr id="51207" name="Content Placeholder 3"/>
          <p:cNvSpPr>
            <a:spLocks noGrp="1"/>
          </p:cNvSpPr>
          <p:nvPr>
            <p:ph sz="half" idx="2"/>
          </p:nvPr>
        </p:nvSpPr>
        <p:spPr>
          <a:xfrm>
            <a:off x="5085348" y="1315244"/>
            <a:ext cx="3912268" cy="2922588"/>
          </a:xfrm>
        </p:spPr>
        <p:txBody>
          <a:bodyPr/>
          <a:lstStyle/>
          <a:p>
            <a:r>
              <a:rPr lang="en-US" altLang="en-US" dirty="0">
                <a:solidFill>
                  <a:schemeClr val="accent1">
                    <a:lumMod val="75000"/>
                  </a:schemeClr>
                </a:solidFill>
              </a:rPr>
              <a:t>If there are 4 lab groups in one control area, it is possible that each would get 1/3rd of a gallon for all </a:t>
            </a:r>
            <a:r>
              <a:rPr lang="en-US" altLang="en-US" dirty="0">
                <a:solidFill>
                  <a:schemeClr val="accent1">
                    <a:lumMod val="75000"/>
                  </a:schemeClr>
                </a:solidFill>
                <a:latin typeface="Times New Roman" panose="02020603050405020304" pitchFamily="18" charset="0"/>
                <a:cs typeface="Times New Roman" panose="02020603050405020304" pitchFamily="18" charset="0"/>
              </a:rPr>
              <a:t>IA</a:t>
            </a:r>
            <a:r>
              <a:rPr lang="en-US" altLang="en-US" dirty="0">
                <a:solidFill>
                  <a:schemeClr val="accent1">
                    <a:lumMod val="75000"/>
                  </a:schemeClr>
                </a:solidFill>
              </a:rPr>
              <a:t> flammable liquids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403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06375"/>
            <a:ext cx="6248400" cy="765175"/>
          </a:xfrm>
        </p:spPr>
        <p:txBody>
          <a:bodyPr/>
          <a:lstStyle/>
          <a:p>
            <a:pPr rtl="0" eaLnBrk="1" fontAlgn="auto" hangingPunct="1"/>
            <a:r>
              <a:rPr lang="en-US" sz="3700" kern="12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Forbidden Classes</a:t>
            </a:r>
            <a:endParaRPr lang="en-US" dirty="0">
              <a:effectLst/>
            </a:endParaRPr>
          </a:p>
        </p:txBody>
      </p:sp>
      <p:sp>
        <p:nvSpPr>
          <p:cNvPr id="3" name="Content Placeholder 2"/>
          <p:cNvSpPr>
            <a:spLocks noGrp="1"/>
          </p:cNvSpPr>
          <p:nvPr>
            <p:ph idx="1"/>
          </p:nvPr>
        </p:nvSpPr>
        <p:spPr>
          <a:xfrm>
            <a:off x="457200" y="974271"/>
            <a:ext cx="8229600" cy="3546475"/>
          </a:xfrm>
        </p:spPr>
        <p:txBody>
          <a:bodyPr/>
          <a:lstStyle/>
          <a:p>
            <a:r>
              <a:rPr lang="en-US" dirty="0"/>
              <a:t>Only allowed with sprinklers</a:t>
            </a:r>
          </a:p>
          <a:p>
            <a:pPr lvl="1"/>
            <a:r>
              <a:rPr lang="en-US" dirty="0"/>
              <a:t>Most explosives except commercial fireworks</a:t>
            </a:r>
          </a:p>
          <a:p>
            <a:pPr lvl="1"/>
            <a:r>
              <a:rPr lang="en-US" dirty="0"/>
              <a:t>Organic Peroxides (UD), Oxidizer 4, Pyrophoric, Unstable (reactive) 4</a:t>
            </a:r>
          </a:p>
          <a:p>
            <a:r>
              <a:rPr lang="en-US" dirty="0"/>
              <a:t>Only allowed in approved exhausted gas cabinets or exhausted enclosures.</a:t>
            </a:r>
          </a:p>
          <a:p>
            <a:pPr lvl="1"/>
            <a:r>
              <a:rPr lang="en-US" dirty="0"/>
              <a:t>Highly Toxic Gas and Liquefied gas</a:t>
            </a:r>
          </a:p>
        </p:txBody>
      </p:sp>
    </p:spTree>
    <p:extLst>
      <p:ext uri="{BB962C8B-B14F-4D97-AF65-F5344CB8AC3E}">
        <p14:creationId xmlns:p14="http://schemas.microsoft.com/office/powerpoint/2010/main" val="2578718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403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06375"/>
            <a:ext cx="5334000" cy="765175"/>
          </a:xfrm>
        </p:spPr>
        <p:txBody>
          <a:bodyPr/>
          <a:lstStyle/>
          <a:p>
            <a:pPr rtl="0" eaLnBrk="1" fontAlgn="auto" hangingPunct="1"/>
            <a:r>
              <a:rPr lang="en-US" sz="3700" kern="12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Classes Not Limited</a:t>
            </a:r>
            <a:endParaRPr lang="en-US" dirty="0">
              <a:effectLst/>
            </a:endParaRPr>
          </a:p>
        </p:txBody>
      </p:sp>
      <p:sp>
        <p:nvSpPr>
          <p:cNvPr id="3" name="Content Placeholder 2"/>
          <p:cNvSpPr>
            <a:spLocks noGrp="1"/>
          </p:cNvSpPr>
          <p:nvPr>
            <p:ph idx="1"/>
          </p:nvPr>
        </p:nvSpPr>
        <p:spPr>
          <a:xfrm>
            <a:off x="304800" y="950548"/>
            <a:ext cx="8534399" cy="3720027"/>
          </a:xfrm>
        </p:spPr>
        <p:txBody>
          <a:bodyPr/>
          <a:lstStyle/>
          <a:p>
            <a:r>
              <a:rPr lang="en-US" dirty="0"/>
              <a:t>Regardless of sprinklers</a:t>
            </a:r>
          </a:p>
          <a:p>
            <a:pPr lvl="1"/>
            <a:r>
              <a:rPr lang="en-US" dirty="0"/>
              <a:t>Cryogenic Inert, Inert Gas both Gaseous &amp; Liquefied gas, Organic Peroxide classes IV and V, Unstable (reactive) class 1, Water reactive class 1</a:t>
            </a:r>
          </a:p>
          <a:p>
            <a:pPr lvl="1"/>
            <a:r>
              <a:rPr lang="en-US" dirty="0"/>
              <a:t>Combustible Dust limited to:</a:t>
            </a:r>
          </a:p>
          <a:p>
            <a:pPr lvl="2"/>
            <a:r>
              <a:rPr lang="en-US" dirty="0"/>
              <a:t>Where manufactured, generated or used in such a manner that the concentration and conditions create a fire or explosion hazard (reviewed by a PE)</a:t>
            </a:r>
          </a:p>
        </p:txBody>
      </p:sp>
    </p:spTree>
    <p:extLst>
      <p:ext uri="{BB962C8B-B14F-4D97-AF65-F5344CB8AC3E}">
        <p14:creationId xmlns:p14="http://schemas.microsoft.com/office/powerpoint/2010/main" val="3001921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403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06375"/>
            <a:ext cx="5334000" cy="765175"/>
          </a:xfrm>
        </p:spPr>
        <p:txBody>
          <a:bodyPr/>
          <a:lstStyle/>
          <a:p>
            <a:pPr rtl="0" eaLnBrk="1" fontAlgn="auto" hangingPunct="1"/>
            <a:r>
              <a:rPr lang="en-US" sz="3700" kern="12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Resources</a:t>
            </a:r>
            <a:endParaRPr lang="en-US" dirty="0">
              <a:effectLst/>
            </a:endParaRPr>
          </a:p>
        </p:txBody>
      </p:sp>
      <p:sp>
        <p:nvSpPr>
          <p:cNvPr id="3" name="Content Placeholder 2"/>
          <p:cNvSpPr>
            <a:spLocks noGrp="1"/>
          </p:cNvSpPr>
          <p:nvPr>
            <p:ph idx="1"/>
          </p:nvPr>
        </p:nvSpPr>
        <p:spPr>
          <a:xfrm>
            <a:off x="228600" y="950548"/>
            <a:ext cx="8839200" cy="3720027"/>
          </a:xfrm>
        </p:spPr>
        <p:txBody>
          <a:bodyPr/>
          <a:lstStyle/>
          <a:p>
            <a:r>
              <a:rPr lang="en-US" dirty="0"/>
              <a:t>Definitions from California Fire Code about Hazard Classes </a:t>
            </a:r>
            <a:r>
              <a:rPr lang="en-US" sz="1200" dirty="0"/>
              <a:t>(</a:t>
            </a:r>
            <a:r>
              <a:rPr lang="en-US" altLang="en-US" sz="1200" dirty="0">
                <a:hlinkClick r:id="rId5"/>
              </a:rPr>
              <a:t>https://codes.iccsafe.org/content/CAFC2022P2/california-code-of-regulations-title-24</a:t>
            </a:r>
            <a:r>
              <a:rPr lang="en-US" sz="1200" dirty="0"/>
              <a:t>)</a:t>
            </a:r>
          </a:p>
          <a:p>
            <a:r>
              <a:rPr lang="en-US" dirty="0"/>
              <a:t>GHS Pictogram Guide to CFC Hazard Classes</a:t>
            </a:r>
          </a:p>
          <a:p>
            <a:r>
              <a:rPr lang="en-US" dirty="0"/>
              <a:t>GHS Pictograms &amp; Hazard Statement to IFC Hazard Class </a:t>
            </a:r>
            <a:r>
              <a:rPr lang="en-US" sz="1200" dirty="0"/>
              <a:t>(</a:t>
            </a:r>
            <a:r>
              <a:rPr lang="en-US" sz="1200" dirty="0">
                <a:hlinkClick r:id="rId6"/>
              </a:rPr>
              <a:t>https://codes.iccsafe.org/s/IFC2024P1/part-vii-appendices/IFC2024P1-Pt07-AppxE-SecE104.2</a:t>
            </a:r>
            <a:r>
              <a:rPr lang="en-US" sz="1200" dirty="0"/>
              <a:t>)</a:t>
            </a:r>
          </a:p>
          <a:p>
            <a:r>
              <a:rPr lang="en-US" dirty="0"/>
              <a:t>GHS Classification Summary – PubChem </a:t>
            </a:r>
            <a:r>
              <a:rPr lang="en-US" sz="1200" dirty="0"/>
              <a:t>(</a:t>
            </a:r>
            <a:r>
              <a:rPr lang="en-US" sz="1200" dirty="0">
                <a:hlinkClick r:id="rId7"/>
              </a:rPr>
              <a:t>https://pubchem.ncbi.nlm.nih.gov/ghs/</a:t>
            </a:r>
            <a:r>
              <a:rPr lang="en-US" sz="1200" dirty="0"/>
              <a:t>)</a:t>
            </a:r>
            <a:endParaRPr lang="en-US" dirty="0"/>
          </a:p>
        </p:txBody>
      </p:sp>
    </p:spTree>
    <p:extLst>
      <p:ext uri="{BB962C8B-B14F-4D97-AF65-F5344CB8AC3E}">
        <p14:creationId xmlns:p14="http://schemas.microsoft.com/office/powerpoint/2010/main" val="1022702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403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06375"/>
            <a:ext cx="5334000" cy="765175"/>
          </a:xfrm>
        </p:spPr>
        <p:txBody>
          <a:bodyPr/>
          <a:lstStyle/>
          <a:p>
            <a:pPr rtl="0" eaLnBrk="1" fontAlgn="auto" hangingPunct="1"/>
            <a:r>
              <a:rPr lang="en-US" kern="12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Resources in pdf</a:t>
            </a:r>
            <a:endParaRPr lang="en-US" sz="5400" dirty="0">
              <a:effectLst/>
            </a:endParaRPr>
          </a:p>
        </p:txBody>
      </p:sp>
      <p:sp>
        <p:nvSpPr>
          <p:cNvPr id="3" name="Content Placeholder 2"/>
          <p:cNvSpPr>
            <a:spLocks noGrp="1"/>
          </p:cNvSpPr>
          <p:nvPr>
            <p:ph idx="1"/>
          </p:nvPr>
        </p:nvSpPr>
        <p:spPr>
          <a:xfrm>
            <a:off x="228600" y="950548"/>
            <a:ext cx="8915400" cy="3720027"/>
          </a:xfrm>
        </p:spPr>
        <p:txBody>
          <a:bodyPr/>
          <a:lstStyle/>
          <a:p>
            <a:r>
              <a:rPr lang="en-US" sz="2800" dirty="0"/>
              <a:t>Definitions from California Fire Code about Hazard Classes.pdf</a:t>
            </a:r>
          </a:p>
          <a:p>
            <a:r>
              <a:rPr lang="en-US" sz="2800" dirty="0"/>
              <a:t>GHS Pictogram Guide to CFC Hazard Classes .pdf</a:t>
            </a:r>
          </a:p>
          <a:p>
            <a:r>
              <a:rPr lang="en-US" sz="2800" dirty="0"/>
              <a:t>GHS Pictograms &amp; Hazard Statement to IFC Hazard Class.pdf</a:t>
            </a:r>
          </a:p>
          <a:p>
            <a:r>
              <a:rPr lang="en-US" sz="2800" dirty="0"/>
              <a:t>GHS Classification Summary – PubChem.pdf</a:t>
            </a:r>
          </a:p>
          <a:p>
            <a:r>
              <a:rPr lang="en-US" sz="2800" dirty="0"/>
              <a:t>ToxicFlammable Notes.pdf</a:t>
            </a:r>
          </a:p>
        </p:txBody>
      </p:sp>
    </p:spTree>
    <p:extLst>
      <p:ext uri="{BB962C8B-B14F-4D97-AF65-F5344CB8AC3E}">
        <p14:creationId xmlns:p14="http://schemas.microsoft.com/office/powerpoint/2010/main" val="3449373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403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06375"/>
            <a:ext cx="5334000" cy="765175"/>
          </a:xfrm>
        </p:spPr>
        <p:txBody>
          <a:bodyPr/>
          <a:lstStyle/>
          <a:p>
            <a:pPr rtl="0" eaLnBrk="1" fontAlgn="auto" hangingPunct="1"/>
            <a:r>
              <a:rPr lang="en-US" kern="12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SDS Resources</a:t>
            </a:r>
            <a:endParaRPr lang="en-US" sz="5400" dirty="0">
              <a:effectLst/>
            </a:endParaRPr>
          </a:p>
        </p:txBody>
      </p:sp>
      <p:sp>
        <p:nvSpPr>
          <p:cNvPr id="3" name="Content Placeholder 2"/>
          <p:cNvSpPr>
            <a:spLocks noGrp="1"/>
          </p:cNvSpPr>
          <p:nvPr>
            <p:ph idx="1"/>
          </p:nvPr>
        </p:nvSpPr>
        <p:spPr>
          <a:xfrm>
            <a:off x="228600" y="1276349"/>
            <a:ext cx="8839200" cy="3121025"/>
          </a:xfrm>
        </p:spPr>
        <p:txBody>
          <a:bodyPr/>
          <a:lstStyle/>
          <a:p>
            <a:pPr marL="0" indent="0">
              <a:buNone/>
            </a:pPr>
            <a:r>
              <a:rPr lang="en-US" sz="2800" dirty="0" err="1"/>
              <a:t>Dibenzylamine</a:t>
            </a:r>
            <a:r>
              <a:rPr lang="en-US" sz="2800" dirty="0"/>
              <a:t> </a:t>
            </a:r>
            <a:r>
              <a:rPr lang="en-US" sz="2800" dirty="0" err="1"/>
              <a:t>MilliporeSigma</a:t>
            </a:r>
            <a:r>
              <a:rPr lang="en-US" sz="2800" dirty="0"/>
              <a:t> SDS 2023.06.06.pdf</a:t>
            </a:r>
          </a:p>
          <a:p>
            <a:pPr marL="0" indent="0">
              <a:buNone/>
            </a:pPr>
            <a:r>
              <a:rPr lang="en-US" sz="2800" dirty="0"/>
              <a:t>DIBENZYLAMINE-</a:t>
            </a:r>
            <a:r>
              <a:rPr lang="en-US" sz="2800" dirty="0" err="1"/>
              <a:t>ThermoFisher</a:t>
            </a:r>
            <a:r>
              <a:rPr lang="en-US" sz="2800" dirty="0"/>
              <a:t> SDS 2021.12.24.pdf</a:t>
            </a:r>
          </a:p>
          <a:p>
            <a:pPr marL="0" indent="0">
              <a:buNone/>
            </a:pPr>
            <a:r>
              <a:rPr lang="en-US" sz="2800" dirty="0"/>
              <a:t>ethyl alcohol Millipore Sigma SDS 2023.08.23.pdf</a:t>
            </a:r>
          </a:p>
          <a:p>
            <a:pPr marL="0" indent="0">
              <a:buNone/>
            </a:pPr>
            <a:r>
              <a:rPr lang="nn-NO" sz="2800" dirty="0"/>
              <a:t>tert-butyllithium 1.7 M in pentane Millipore Sigma SDS.pdf</a:t>
            </a:r>
            <a:endParaRPr lang="en-US" sz="2800" dirty="0"/>
          </a:p>
          <a:p>
            <a:pPr marL="0" indent="0">
              <a:buNone/>
            </a:pPr>
            <a:r>
              <a:rPr lang="en-US" sz="2800" dirty="0"/>
              <a:t>Acetone </a:t>
            </a:r>
            <a:r>
              <a:rPr lang="en-US" sz="2800" dirty="0" err="1"/>
              <a:t>MilliporeSigma</a:t>
            </a:r>
            <a:r>
              <a:rPr lang="en-US" sz="2800" dirty="0"/>
              <a:t> SDS 2023.07.25.pdf</a:t>
            </a:r>
          </a:p>
        </p:txBody>
      </p:sp>
    </p:spTree>
    <p:extLst>
      <p:ext uri="{BB962C8B-B14F-4D97-AF65-F5344CB8AC3E}">
        <p14:creationId xmlns:p14="http://schemas.microsoft.com/office/powerpoint/2010/main" val="2688837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sp>
        <p:nvSpPr>
          <p:cNvPr id="28677" name="TextBox 1"/>
          <p:cNvSpPr txBox="1">
            <a:spLocks noChangeArrowheads="1"/>
          </p:cNvSpPr>
          <p:nvPr/>
        </p:nvSpPr>
        <p:spPr bwMode="auto">
          <a:xfrm>
            <a:off x="723900" y="923925"/>
            <a:ext cx="77724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Wingdings" panose="05000000000000000000" pitchFamily="2" charset="2"/>
              <a:buChar char="q"/>
            </a:pPr>
            <a:r>
              <a:rPr lang="en-US" altLang="en-US" dirty="0"/>
              <a:t> Hazardous Materials Incident Commander</a:t>
            </a:r>
          </a:p>
          <a:p>
            <a:pPr>
              <a:spcBef>
                <a:spcPct val="0"/>
              </a:spcBef>
              <a:buFont typeface="Wingdings" panose="05000000000000000000" pitchFamily="2" charset="2"/>
              <a:buChar char="q"/>
            </a:pPr>
            <a:r>
              <a:rPr lang="en-US" altLang="en-US" dirty="0"/>
              <a:t> Hazardous Materials Technician </a:t>
            </a:r>
          </a:p>
          <a:p>
            <a:pPr>
              <a:spcBef>
                <a:spcPct val="0"/>
              </a:spcBef>
              <a:buFont typeface="Wingdings" panose="05000000000000000000" pitchFamily="2" charset="2"/>
              <a:buChar char="q"/>
            </a:pPr>
            <a:r>
              <a:rPr lang="en-US" altLang="en-US" dirty="0"/>
              <a:t> Hazardous Materials Instructor</a:t>
            </a:r>
          </a:p>
          <a:p>
            <a:pPr>
              <a:spcBef>
                <a:spcPct val="0"/>
              </a:spcBef>
              <a:buFont typeface="Wingdings" panose="05000000000000000000" pitchFamily="2" charset="2"/>
              <a:buChar char="q"/>
            </a:pPr>
            <a:r>
              <a:rPr lang="en-US" altLang="en-US" dirty="0"/>
              <a:t> </a:t>
            </a:r>
            <a:r>
              <a:rPr lang="en-US" altLang="en-US" dirty="0" err="1"/>
              <a:t>Haz</a:t>
            </a:r>
            <a:r>
              <a:rPr lang="en-US" altLang="en-US" dirty="0"/>
              <a:t> Mat Technical Reference Specialist  </a:t>
            </a:r>
          </a:p>
          <a:p>
            <a:pPr>
              <a:spcBef>
                <a:spcPct val="0"/>
              </a:spcBef>
              <a:buFont typeface="Wingdings" panose="05000000000000000000" pitchFamily="2" charset="2"/>
              <a:buChar char="q"/>
            </a:pPr>
            <a:r>
              <a:rPr lang="en-US" altLang="en-US" dirty="0"/>
              <a:t> </a:t>
            </a:r>
            <a:r>
              <a:rPr lang="en-US" altLang="en-US" dirty="0" err="1"/>
              <a:t>Haz</a:t>
            </a:r>
            <a:r>
              <a:rPr lang="en-US" altLang="en-US" dirty="0"/>
              <a:t> Mat Specialist </a:t>
            </a:r>
          </a:p>
          <a:p>
            <a:pPr>
              <a:spcBef>
                <a:spcPct val="0"/>
              </a:spcBef>
              <a:buFont typeface="Wingdings" panose="05000000000000000000" pitchFamily="2" charset="2"/>
              <a:buChar char="q"/>
            </a:pPr>
            <a:r>
              <a:rPr lang="en-US" altLang="en-US" dirty="0"/>
              <a:t> </a:t>
            </a:r>
            <a:r>
              <a:rPr lang="en-US" altLang="en-US" dirty="0" err="1"/>
              <a:t>Haz</a:t>
            </a:r>
            <a:r>
              <a:rPr lang="en-US" altLang="en-US" dirty="0"/>
              <a:t> Mat Assistant Safety Officer</a:t>
            </a:r>
          </a:p>
          <a:p>
            <a:pPr>
              <a:spcBef>
                <a:spcPct val="0"/>
              </a:spcBef>
              <a:buFont typeface="Wingdings" panose="05000000000000000000" pitchFamily="2" charset="2"/>
              <a:buChar char="q"/>
            </a:pPr>
            <a:r>
              <a:rPr lang="en-US" altLang="en-US" dirty="0">
                <a:latin typeface="Corbel" panose="020B0503020204020204" pitchFamily="34" charset="0"/>
              </a:rPr>
              <a:t> </a:t>
            </a:r>
            <a:r>
              <a:rPr lang="en-US" altLang="en-US" dirty="0">
                <a:cs typeface="Calibri" panose="020F0502020204030204" pitchFamily="34" charset="0"/>
              </a:rPr>
              <a:t>Chemistry Degree or  Industrial Hygienist</a:t>
            </a:r>
          </a:p>
        </p:txBody>
      </p:sp>
      <p:pic>
        <p:nvPicPr>
          <p:cNvPr id="2867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7367" y="133351"/>
            <a:ext cx="6694433" cy="609600"/>
          </a:xfrm>
        </p:spPr>
        <p:txBody>
          <a:bodyPr/>
          <a:lstStyle/>
          <a:p>
            <a:pPr algn="l" eaLnBrk="1" fontAlgn="auto" hangingPunct="1">
              <a:spcAft>
                <a:spcPts val="0"/>
              </a:spcAft>
              <a:defRPr/>
            </a:pPr>
            <a:r>
              <a:rPr lang="en-US" dirty="0">
                <a:solidFill>
                  <a:srgbClr val="676A55"/>
                </a:solidFill>
                <a:effectLst>
                  <a:outerShdw blurRad="50800" dist="38100" dir="2700000" algn="tl" rotWithShape="0">
                    <a:prstClr val="black">
                      <a:alpha val="40000"/>
                    </a:prstClr>
                  </a:outerShdw>
                </a:effectLst>
                <a:latin typeface="Corbel"/>
              </a:rPr>
              <a:t>Poll #1 Training/Experience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52400" y="206375"/>
            <a:ext cx="8915400" cy="857250"/>
          </a:xfrm>
          <a:prstGeom prst="rect">
            <a:avLst/>
          </a:prstGeom>
        </p:spPr>
        <p:txBody>
          <a:bodyPr/>
          <a:lstStyle>
            <a:lvl1pPr algn="ctr"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Corbel" pitchFamily="34" charset="0"/>
              </a:defRPr>
            </a:lvl2pPr>
            <a:lvl3pPr algn="l" rtl="0" eaLnBrk="0" fontAlgn="base" hangingPunct="0">
              <a:spcBef>
                <a:spcPct val="0"/>
              </a:spcBef>
              <a:spcAft>
                <a:spcPct val="0"/>
              </a:spcAft>
              <a:defRPr sz="4100" b="1">
                <a:solidFill>
                  <a:schemeClr val="tx2"/>
                </a:solidFill>
                <a:latin typeface="Corbel" pitchFamily="34" charset="0"/>
              </a:defRPr>
            </a:lvl3pPr>
            <a:lvl4pPr algn="l" rtl="0" eaLnBrk="0" fontAlgn="base" hangingPunct="0">
              <a:spcBef>
                <a:spcPct val="0"/>
              </a:spcBef>
              <a:spcAft>
                <a:spcPct val="0"/>
              </a:spcAft>
              <a:defRPr sz="4100" b="1">
                <a:solidFill>
                  <a:schemeClr val="tx2"/>
                </a:solidFill>
                <a:latin typeface="Corbel" pitchFamily="34" charset="0"/>
              </a:defRPr>
            </a:lvl4pPr>
            <a:lvl5pPr algn="l" rtl="0" eaLnBrk="0" fontAlgn="base" hangingPunct="0">
              <a:spcBef>
                <a:spcPct val="0"/>
              </a:spcBef>
              <a:spcAft>
                <a:spcPct val="0"/>
              </a:spcAft>
              <a:defRPr sz="4100" b="1">
                <a:solidFill>
                  <a:schemeClr val="tx2"/>
                </a:solidFill>
                <a:latin typeface="Corbel" pitchFamily="34" charset="0"/>
              </a:defRPr>
            </a:lvl5pPr>
            <a:lvl6pPr marL="457200" algn="l" rtl="0" fontAlgn="base">
              <a:spcBef>
                <a:spcPct val="0"/>
              </a:spcBef>
              <a:spcAft>
                <a:spcPct val="0"/>
              </a:spcAft>
              <a:defRPr sz="4100" b="1">
                <a:solidFill>
                  <a:schemeClr val="tx2"/>
                </a:solidFill>
                <a:latin typeface="Corbel" pitchFamily="34" charset="0"/>
              </a:defRPr>
            </a:lvl6pPr>
            <a:lvl7pPr marL="914400" algn="l" rtl="0" fontAlgn="base">
              <a:spcBef>
                <a:spcPct val="0"/>
              </a:spcBef>
              <a:spcAft>
                <a:spcPct val="0"/>
              </a:spcAft>
              <a:defRPr sz="4100" b="1">
                <a:solidFill>
                  <a:schemeClr val="tx2"/>
                </a:solidFill>
                <a:latin typeface="Corbel" pitchFamily="34" charset="0"/>
              </a:defRPr>
            </a:lvl7pPr>
            <a:lvl8pPr marL="1371600" algn="l" rtl="0" fontAlgn="base">
              <a:spcBef>
                <a:spcPct val="0"/>
              </a:spcBef>
              <a:spcAft>
                <a:spcPct val="0"/>
              </a:spcAft>
              <a:defRPr sz="4100" b="1">
                <a:solidFill>
                  <a:schemeClr val="tx2"/>
                </a:solidFill>
                <a:latin typeface="Corbel" pitchFamily="34" charset="0"/>
              </a:defRPr>
            </a:lvl8pPr>
            <a:lvl9pPr marL="1828800" algn="l" rtl="0" fontAlgn="base">
              <a:spcBef>
                <a:spcPct val="0"/>
              </a:spcBef>
              <a:spcAft>
                <a:spcPct val="0"/>
              </a:spcAft>
              <a:defRPr sz="4100" b="1">
                <a:solidFill>
                  <a:schemeClr val="tx2"/>
                </a:solidFill>
                <a:latin typeface="Corbel" pitchFamily="34" charset="0"/>
              </a:defRPr>
            </a:lvl9pPr>
            <a:extLst/>
          </a:lstStyle>
          <a:p>
            <a:pPr algn="l" eaLnBrk="1" fontAlgn="auto" hangingPunct="1">
              <a:spcAft>
                <a:spcPts val="0"/>
              </a:spcAft>
              <a:defRPr/>
            </a:pPr>
            <a:endParaRPr lang="en-US" sz="3700" dirty="0">
              <a:solidFill>
                <a:srgbClr val="676A55"/>
              </a:solidFill>
              <a:effectLst>
                <a:outerShdw blurRad="50800" dist="38100" dir="2700000" algn="tl" rotWithShape="0">
                  <a:prstClr val="black">
                    <a:alpha val="40000"/>
                  </a:prstClr>
                </a:outerShdw>
              </a:effectLst>
              <a:latin typeface="Corbel"/>
            </a:endParaRPr>
          </a:p>
        </p:txBody>
      </p:sp>
      <p:pic>
        <p:nvPicPr>
          <p:cNvPr id="563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65613"/>
            <a:ext cx="5791200"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324600" y="4476750"/>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5632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DAE05D42-6A3A-7C8F-496D-CBADF733A04B}"/>
              </a:ext>
            </a:extLst>
          </p:cNvPr>
          <p:cNvSpPr>
            <a:spLocks noGrp="1"/>
          </p:cNvSpPr>
          <p:nvPr>
            <p:ph type="ctrTitle"/>
          </p:nvPr>
        </p:nvSpPr>
        <p:spPr>
          <a:xfrm>
            <a:off x="457200" y="918306"/>
            <a:ext cx="7772400" cy="1102519"/>
          </a:xfrm>
        </p:spPr>
        <p:txBody>
          <a:bodyPr/>
          <a:lstStyle/>
          <a:p>
            <a:r>
              <a:rPr lang="en-US" altLang="en-US" sz="8800" b="1" dirty="0">
                <a:solidFill>
                  <a:srgbClr val="676A55"/>
                </a:solidFill>
                <a:latin typeface="Corbel" panose="020B0503020204020204" pitchFamily="34" charset="0"/>
              </a:rPr>
              <a:t>BREAK TIME!</a:t>
            </a:r>
            <a:endParaRPr lang="en-US" sz="8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403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 y="185373"/>
            <a:ext cx="6781800" cy="765175"/>
          </a:xfrm>
        </p:spPr>
        <p:txBody>
          <a:bodyPr/>
          <a:lstStyle/>
          <a:p>
            <a:pPr rtl="0" eaLnBrk="1" fontAlgn="auto" hangingPunct="1"/>
            <a:r>
              <a:rPr lang="en-US" sz="3700" kern="12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Classes w/ quantitative definitions</a:t>
            </a:r>
            <a:endParaRPr lang="en-US" dirty="0">
              <a:effectLst/>
            </a:endParaRPr>
          </a:p>
        </p:txBody>
      </p:sp>
      <p:sp>
        <p:nvSpPr>
          <p:cNvPr id="3" name="Content Placeholder 2"/>
          <p:cNvSpPr>
            <a:spLocks noGrp="1"/>
          </p:cNvSpPr>
          <p:nvPr>
            <p:ph idx="1"/>
          </p:nvPr>
        </p:nvSpPr>
        <p:spPr>
          <a:xfrm>
            <a:off x="306806" y="1227749"/>
            <a:ext cx="8534399" cy="2688002"/>
          </a:xfrm>
        </p:spPr>
        <p:txBody>
          <a:bodyPr/>
          <a:lstStyle/>
          <a:p>
            <a:r>
              <a:rPr lang="en-US" dirty="0"/>
              <a:t>Flammable &amp; combustive Liquids</a:t>
            </a:r>
          </a:p>
          <a:p>
            <a:r>
              <a:rPr lang="en-US" dirty="0" err="1"/>
              <a:t>Pyrophorics</a:t>
            </a:r>
            <a:endParaRPr lang="en-US" dirty="0"/>
          </a:p>
          <a:p>
            <a:r>
              <a:rPr lang="en-US" dirty="0"/>
              <a:t>Toxic &amp; Highly Toxic</a:t>
            </a:r>
          </a:p>
        </p:txBody>
      </p:sp>
    </p:spTree>
    <p:extLst>
      <p:ext uri="{BB962C8B-B14F-4D97-AF65-F5344CB8AC3E}">
        <p14:creationId xmlns:p14="http://schemas.microsoft.com/office/powerpoint/2010/main" val="1105132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403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 y="207963"/>
            <a:ext cx="6858000" cy="460375"/>
          </a:xfrm>
        </p:spPr>
        <p:txBody>
          <a:bodyPr/>
          <a:lstStyle/>
          <a:p>
            <a:pPr eaLnBrk="1" fontAlgn="auto" hangingPunct="1"/>
            <a:r>
              <a:rPr lang="en-US" sz="37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Flammable &amp; Combustible Liquids </a:t>
            </a:r>
          </a:p>
        </p:txBody>
      </p:sp>
      <p:pic>
        <p:nvPicPr>
          <p:cNvPr id="11" name="Content Placeholder 10"/>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l="579" t="16052" b="17597"/>
          <a:stretch/>
        </p:blipFill>
        <p:spPr>
          <a:xfrm>
            <a:off x="345178" y="742950"/>
            <a:ext cx="8646422" cy="3733800"/>
          </a:xfrm>
        </p:spPr>
      </p:pic>
    </p:spTree>
    <p:extLst>
      <p:ext uri="{BB962C8B-B14F-4D97-AF65-F5344CB8AC3E}">
        <p14:creationId xmlns:p14="http://schemas.microsoft.com/office/powerpoint/2010/main" val="324536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403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06375"/>
            <a:ext cx="6248400" cy="612775"/>
          </a:xfrm>
        </p:spPr>
        <p:txBody>
          <a:bodyPr/>
          <a:lstStyle/>
          <a:p>
            <a:pPr eaLnBrk="1" fontAlgn="auto" hangingPunct="1"/>
            <a:r>
              <a:rPr lang="en-US"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Classification Comparison </a:t>
            </a:r>
          </a:p>
        </p:txBody>
      </p:sp>
      <p:sp>
        <p:nvSpPr>
          <p:cNvPr id="4" name="Text Placeholder 3"/>
          <p:cNvSpPr>
            <a:spLocks noGrp="1"/>
          </p:cNvSpPr>
          <p:nvPr>
            <p:ph type="body" idx="1"/>
          </p:nvPr>
        </p:nvSpPr>
        <p:spPr>
          <a:xfrm>
            <a:off x="457200" y="919759"/>
            <a:ext cx="2819400" cy="479822"/>
          </a:xfrm>
        </p:spPr>
        <p:txBody>
          <a:bodyPr/>
          <a:lstStyle/>
          <a:p>
            <a:pPr algn="ctr"/>
            <a:r>
              <a:rPr lang="en-US" dirty="0"/>
              <a:t>Fire Code</a:t>
            </a:r>
          </a:p>
        </p:txBody>
      </p:sp>
      <p:sp>
        <p:nvSpPr>
          <p:cNvPr id="5" name="Content Placeholder 4"/>
          <p:cNvSpPr>
            <a:spLocks noGrp="1"/>
          </p:cNvSpPr>
          <p:nvPr>
            <p:ph sz="half" idx="2"/>
          </p:nvPr>
        </p:nvSpPr>
        <p:spPr>
          <a:xfrm>
            <a:off x="228600" y="1352550"/>
            <a:ext cx="4268788" cy="3242072"/>
          </a:xfrm>
        </p:spPr>
        <p:txBody>
          <a:bodyPr/>
          <a:lstStyle/>
          <a:p>
            <a:pPr marL="0" indent="0">
              <a:buNone/>
            </a:pPr>
            <a:r>
              <a:rPr lang="en-US" sz="2000" dirty="0">
                <a:solidFill>
                  <a:srgbClr val="C00000"/>
                </a:solidFill>
              </a:rPr>
              <a:t>Flammable Liquid, FP &lt; 38 C</a:t>
            </a:r>
          </a:p>
          <a:p>
            <a:r>
              <a:rPr lang="en-US" sz="2000" dirty="0"/>
              <a:t>Class IA, FP &lt; 22.8 C, BP &lt; 37.8 C</a:t>
            </a:r>
          </a:p>
          <a:p>
            <a:r>
              <a:rPr lang="en-US" sz="2000" dirty="0"/>
              <a:t>Class IB, FP &lt; 22.8 C, BP ≥ 37.8 C</a:t>
            </a:r>
          </a:p>
          <a:p>
            <a:r>
              <a:rPr lang="en-US" sz="2000" dirty="0"/>
              <a:t>Class IC, FP ≥ 22.8 C &lt; 37.8 C</a:t>
            </a:r>
          </a:p>
          <a:p>
            <a:pPr marL="0" indent="0">
              <a:buNone/>
            </a:pPr>
            <a:r>
              <a:rPr lang="en-US" sz="2000" dirty="0">
                <a:solidFill>
                  <a:srgbClr val="C00000"/>
                </a:solidFill>
              </a:rPr>
              <a:t>Combustible Liquids, FP ≥ 37.8 C</a:t>
            </a:r>
          </a:p>
          <a:p>
            <a:r>
              <a:rPr lang="en-US" sz="2000" dirty="0"/>
              <a:t>Class II, FP ≥ 37.8 C &amp; &lt; 60 C</a:t>
            </a:r>
          </a:p>
          <a:p>
            <a:r>
              <a:rPr lang="en-US" sz="2000" dirty="0"/>
              <a:t>Class IIIA, FP ≥ 60 C &amp; 93.3 C</a:t>
            </a:r>
          </a:p>
          <a:p>
            <a:r>
              <a:rPr lang="en-US" sz="2000" dirty="0"/>
              <a:t>Class IIIB, FP ≥ 93.3 C</a:t>
            </a:r>
          </a:p>
        </p:txBody>
      </p:sp>
      <p:sp>
        <p:nvSpPr>
          <p:cNvPr id="7" name="Text Placeholder 6"/>
          <p:cNvSpPr>
            <a:spLocks noGrp="1"/>
          </p:cNvSpPr>
          <p:nvPr>
            <p:ph type="body" sz="quarter" idx="3"/>
          </p:nvPr>
        </p:nvSpPr>
        <p:spPr>
          <a:xfrm>
            <a:off x="4658881" y="916583"/>
            <a:ext cx="3113519" cy="479822"/>
          </a:xfrm>
        </p:spPr>
        <p:txBody>
          <a:bodyPr/>
          <a:lstStyle/>
          <a:p>
            <a:pPr algn="ctr"/>
            <a:r>
              <a:rPr lang="en-US" dirty="0"/>
              <a:t>OSHA</a:t>
            </a:r>
          </a:p>
        </p:txBody>
      </p:sp>
      <p:sp>
        <p:nvSpPr>
          <p:cNvPr id="8" name="Content Placeholder 7"/>
          <p:cNvSpPr>
            <a:spLocks noGrp="1"/>
          </p:cNvSpPr>
          <p:nvPr>
            <p:ph sz="quarter" idx="4"/>
          </p:nvPr>
        </p:nvSpPr>
        <p:spPr>
          <a:xfrm>
            <a:off x="4572000" y="1357151"/>
            <a:ext cx="4419601" cy="3195041"/>
          </a:xfrm>
        </p:spPr>
        <p:txBody>
          <a:bodyPr/>
          <a:lstStyle/>
          <a:p>
            <a:pPr marL="0" indent="0">
              <a:buNone/>
            </a:pPr>
            <a:r>
              <a:rPr lang="en-US" sz="2000" dirty="0"/>
              <a:t>Liquid, Flammable, FP ≤ 93 C</a:t>
            </a:r>
          </a:p>
          <a:p>
            <a:r>
              <a:rPr lang="en-US" sz="2000" dirty="0"/>
              <a:t>Category 1, FP &lt; 23 C, BP ≤ 35 C</a:t>
            </a:r>
          </a:p>
          <a:p>
            <a:r>
              <a:rPr lang="en-US" sz="2000" dirty="0"/>
              <a:t>Category 2, FP &lt; 23 C, BP &gt; 35 C</a:t>
            </a:r>
          </a:p>
          <a:p>
            <a:endParaRPr lang="en-US" sz="2000" dirty="0"/>
          </a:p>
          <a:p>
            <a:r>
              <a:rPr lang="en-US" sz="2000" dirty="0"/>
              <a:t>Category 3, FP ≥ 23 C &amp; ≤ 60 C</a:t>
            </a:r>
          </a:p>
          <a:p>
            <a:endParaRPr lang="en-US" sz="2000" dirty="0"/>
          </a:p>
          <a:p>
            <a:r>
              <a:rPr lang="en-US" sz="2000" dirty="0"/>
              <a:t>Category 4, FP &gt; 60C &amp; ≤ 93C</a:t>
            </a:r>
          </a:p>
        </p:txBody>
      </p:sp>
      <p:sp>
        <p:nvSpPr>
          <p:cNvPr id="12" name="Rectangle 11"/>
          <p:cNvSpPr/>
          <p:nvPr/>
        </p:nvSpPr>
        <p:spPr>
          <a:xfrm>
            <a:off x="4147131" y="1659692"/>
            <a:ext cx="373820" cy="523220"/>
          </a:xfrm>
          <a:prstGeom prst="rect">
            <a:avLst/>
          </a:prstGeom>
        </p:spPr>
        <p:txBody>
          <a:bodyPr wrap="none">
            <a:spAutoFit/>
          </a:bodyPr>
          <a:lstStyle/>
          <a:p>
            <a:r>
              <a:rPr lang="en-US" sz="2800" b="1" dirty="0">
                <a:ea typeface="Calibri" panose="020F0502020204030204" pitchFamily="34" charset="0"/>
              </a:rPr>
              <a:t>≈</a:t>
            </a:r>
            <a:endParaRPr lang="en-US" sz="3600" b="1" dirty="0">
              <a:ea typeface="Calibri" panose="020F0502020204030204" pitchFamily="34" charset="0"/>
            </a:endParaRPr>
          </a:p>
        </p:txBody>
      </p:sp>
      <p:sp>
        <p:nvSpPr>
          <p:cNvPr id="13" name="Rectangle 12"/>
          <p:cNvSpPr/>
          <p:nvPr/>
        </p:nvSpPr>
        <p:spPr>
          <a:xfrm>
            <a:off x="4150662" y="1977814"/>
            <a:ext cx="373820" cy="523220"/>
          </a:xfrm>
          <a:prstGeom prst="rect">
            <a:avLst/>
          </a:prstGeom>
        </p:spPr>
        <p:txBody>
          <a:bodyPr wrap="none">
            <a:spAutoFit/>
          </a:bodyPr>
          <a:lstStyle/>
          <a:p>
            <a:r>
              <a:rPr lang="en-US" sz="2800" b="1" dirty="0">
                <a:ea typeface="Calibri" panose="020F0502020204030204" pitchFamily="34" charset="0"/>
              </a:rPr>
              <a:t>≈</a:t>
            </a:r>
            <a:endParaRPr lang="en-US" sz="3600" b="1" dirty="0">
              <a:ea typeface="Calibri" panose="020F0502020204030204" pitchFamily="34" charset="0"/>
            </a:endParaRPr>
          </a:p>
        </p:txBody>
      </p:sp>
      <p:sp>
        <p:nvSpPr>
          <p:cNvPr id="14" name="Rectangle 13"/>
          <p:cNvSpPr/>
          <p:nvPr/>
        </p:nvSpPr>
        <p:spPr>
          <a:xfrm>
            <a:off x="4160874" y="2778979"/>
            <a:ext cx="373820" cy="523220"/>
          </a:xfrm>
          <a:prstGeom prst="rect">
            <a:avLst/>
          </a:prstGeom>
        </p:spPr>
        <p:txBody>
          <a:bodyPr wrap="none">
            <a:spAutoFit/>
          </a:bodyPr>
          <a:lstStyle/>
          <a:p>
            <a:r>
              <a:rPr lang="en-US" sz="2800" b="1" dirty="0">
                <a:ea typeface="Calibri" panose="020F0502020204030204" pitchFamily="34" charset="0"/>
              </a:rPr>
              <a:t>≈</a:t>
            </a:r>
            <a:endParaRPr lang="en-US" sz="3600" b="1" dirty="0">
              <a:ea typeface="Calibri" panose="020F0502020204030204" pitchFamily="34" charset="0"/>
            </a:endParaRPr>
          </a:p>
        </p:txBody>
      </p:sp>
      <p:sp>
        <p:nvSpPr>
          <p:cNvPr id="15" name="Rectangle 14"/>
          <p:cNvSpPr/>
          <p:nvPr/>
        </p:nvSpPr>
        <p:spPr>
          <a:xfrm>
            <a:off x="4171086" y="3473380"/>
            <a:ext cx="373820" cy="523220"/>
          </a:xfrm>
          <a:prstGeom prst="rect">
            <a:avLst/>
          </a:prstGeom>
        </p:spPr>
        <p:txBody>
          <a:bodyPr wrap="none">
            <a:spAutoFit/>
          </a:bodyPr>
          <a:lstStyle/>
          <a:p>
            <a:r>
              <a:rPr lang="en-US" sz="2800" b="1" dirty="0">
                <a:ea typeface="Calibri" panose="020F0502020204030204" pitchFamily="34" charset="0"/>
              </a:rPr>
              <a:t>≈</a:t>
            </a:r>
            <a:endParaRPr lang="en-US" sz="3600" b="1" dirty="0">
              <a:ea typeface="Calibri" panose="020F0502020204030204" pitchFamily="34" charset="0"/>
            </a:endParaRPr>
          </a:p>
        </p:txBody>
      </p:sp>
      <p:sp>
        <p:nvSpPr>
          <p:cNvPr id="16" name="Right Brace 15"/>
          <p:cNvSpPr/>
          <p:nvPr/>
        </p:nvSpPr>
        <p:spPr>
          <a:xfrm>
            <a:off x="3599587" y="2533338"/>
            <a:ext cx="527412" cy="1014502"/>
          </a:xfrm>
          <a:prstGeom prst="rightBrace">
            <a:avLst>
              <a:gd name="adj1" fmla="val 8333"/>
              <a:gd name="adj2" fmla="val 5021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600"/>
          </a:p>
        </p:txBody>
      </p:sp>
    </p:spTree>
    <p:extLst>
      <p:ext uri="{BB962C8B-B14F-4D97-AF65-F5344CB8AC3E}">
        <p14:creationId xmlns:p14="http://schemas.microsoft.com/office/powerpoint/2010/main" val="405170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403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10234" y="339457"/>
            <a:ext cx="5409565" cy="460375"/>
          </a:xfrm>
        </p:spPr>
        <p:txBody>
          <a:bodyPr/>
          <a:lstStyle/>
          <a:p>
            <a:pPr eaLnBrk="1" fontAlgn="auto" hangingPunct="1"/>
            <a:r>
              <a:rPr lang="en-US"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Flammable Liquids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19995417"/>
              </p:ext>
            </p:extLst>
          </p:nvPr>
        </p:nvGraphicFramePr>
        <p:xfrm>
          <a:off x="76200" y="1047749"/>
          <a:ext cx="8915400" cy="2021777"/>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1941606826"/>
                    </a:ext>
                  </a:extLst>
                </a:gridCol>
                <a:gridCol w="990600">
                  <a:extLst>
                    <a:ext uri="{9D8B030D-6E8A-4147-A177-3AD203B41FA5}">
                      <a16:colId xmlns:a16="http://schemas.microsoft.com/office/drawing/2014/main" val="4192770881"/>
                    </a:ext>
                  </a:extLst>
                </a:gridCol>
                <a:gridCol w="3733800">
                  <a:extLst>
                    <a:ext uri="{9D8B030D-6E8A-4147-A177-3AD203B41FA5}">
                      <a16:colId xmlns:a16="http://schemas.microsoft.com/office/drawing/2014/main" val="2269869454"/>
                    </a:ext>
                  </a:extLst>
                </a:gridCol>
                <a:gridCol w="2743200">
                  <a:extLst>
                    <a:ext uri="{9D8B030D-6E8A-4147-A177-3AD203B41FA5}">
                      <a16:colId xmlns:a16="http://schemas.microsoft.com/office/drawing/2014/main" val="3164672250"/>
                    </a:ext>
                  </a:extLst>
                </a:gridCol>
                <a:gridCol w="457200">
                  <a:extLst>
                    <a:ext uri="{9D8B030D-6E8A-4147-A177-3AD203B41FA5}">
                      <a16:colId xmlns:a16="http://schemas.microsoft.com/office/drawing/2014/main" val="2184586770"/>
                    </a:ext>
                  </a:extLst>
                </a:gridCol>
              </a:tblGrid>
              <a:tr h="598651">
                <a:tc>
                  <a:txBody>
                    <a:bodyPr/>
                    <a:lstStyle/>
                    <a:p>
                      <a:pPr algn="ctr"/>
                      <a:r>
                        <a:rPr lang="en-US" sz="1400" dirty="0"/>
                        <a:t>Pictogram</a:t>
                      </a:r>
                    </a:p>
                  </a:txBody>
                  <a:tcPr anchor="ctr"/>
                </a:tc>
                <a:tc>
                  <a:txBody>
                    <a:bodyPr/>
                    <a:lstStyle/>
                    <a:p>
                      <a:pPr algn="ctr"/>
                      <a:r>
                        <a:rPr lang="en-US" sz="1800" dirty="0"/>
                        <a:t>Signal</a:t>
                      </a:r>
                      <a:r>
                        <a:rPr lang="en-US" sz="1800" baseline="0" dirty="0"/>
                        <a:t> word</a:t>
                      </a:r>
                      <a:endParaRPr lang="en-US" sz="1800" dirty="0"/>
                    </a:p>
                  </a:txBody>
                  <a:tcPr anchor="ctr"/>
                </a:tc>
                <a:tc>
                  <a:txBody>
                    <a:bodyPr/>
                    <a:lstStyle/>
                    <a:p>
                      <a:pPr algn="ctr"/>
                      <a:r>
                        <a:rPr lang="en-US" sz="1800" dirty="0"/>
                        <a:t>Hazard Statement</a:t>
                      </a:r>
                    </a:p>
                  </a:txBody>
                  <a:tcPr anchor="ctr"/>
                </a:tc>
                <a:tc>
                  <a:txBody>
                    <a:bodyPr/>
                    <a:lstStyle/>
                    <a:p>
                      <a:pPr algn="ctr"/>
                      <a:r>
                        <a:rPr lang="en-US" sz="1800" dirty="0"/>
                        <a:t>Hazard Code</a:t>
                      </a:r>
                    </a:p>
                  </a:txBody>
                  <a:tcPr anchor="ctr"/>
                </a:tc>
                <a:tc>
                  <a:txBody>
                    <a:bodyPr/>
                    <a:lstStyle/>
                    <a:p>
                      <a:pPr algn="ctr"/>
                      <a:r>
                        <a:rPr lang="en-US" sz="700" dirty="0"/>
                        <a:t>Hazard Class</a:t>
                      </a:r>
                    </a:p>
                  </a:txBody>
                  <a:tcPr anchor="ctr"/>
                </a:tc>
                <a:extLst>
                  <a:ext uri="{0D108BD9-81ED-4DB2-BD59-A6C34878D82A}">
                    <a16:rowId xmlns:a16="http://schemas.microsoft.com/office/drawing/2014/main" val="695754165"/>
                  </a:ext>
                </a:extLst>
              </a:tr>
              <a:tr h="437051">
                <a:tc rowSpan="3">
                  <a:txBody>
                    <a:bodyPr/>
                    <a:lstStyle/>
                    <a:p>
                      <a:endParaRPr lang="en-US" dirty="0"/>
                    </a:p>
                  </a:txBody>
                  <a:tcPr/>
                </a:tc>
                <a:tc>
                  <a:txBody>
                    <a:bodyPr/>
                    <a:lstStyle/>
                    <a:p>
                      <a:pPr marL="0" marR="0" algn="ctr">
                        <a:lnSpc>
                          <a:spcPct val="107000"/>
                        </a:lnSpc>
                        <a:spcBef>
                          <a:spcPts val="0"/>
                        </a:spcBef>
                        <a:spcAft>
                          <a:spcPts val="0"/>
                        </a:spcAft>
                      </a:pPr>
                      <a:r>
                        <a:rPr lang="en-US" sz="1800" b="0" kern="0" dirty="0">
                          <a:solidFill>
                            <a:srgbClr val="000000"/>
                          </a:solidFill>
                          <a:effectLst/>
                          <a:latin typeface="+mn-lt"/>
                          <a:ea typeface="Times New Roman" panose="02020603050405020304" pitchFamily="18" charset="0"/>
                          <a:cs typeface="Times New Roman" panose="02020603050405020304" pitchFamily="18" charset="0"/>
                        </a:rPr>
                        <a:t>Danger</a:t>
                      </a:r>
                      <a:endParaRPr lang="en-US" sz="2000" b="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b="0" kern="0" dirty="0">
                          <a:solidFill>
                            <a:srgbClr val="000000"/>
                          </a:solidFill>
                          <a:effectLst/>
                          <a:latin typeface="+mn-lt"/>
                          <a:ea typeface="Times New Roman" panose="02020603050405020304" pitchFamily="18" charset="0"/>
                          <a:cs typeface="Times New Roman" panose="02020603050405020304" pitchFamily="18" charset="0"/>
                        </a:rPr>
                        <a:t>Extremely flammable liquid and vapor</a:t>
                      </a:r>
                      <a:endParaRPr lang="en-US" sz="2000" b="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b="0" kern="0" dirty="0">
                          <a:solidFill>
                            <a:srgbClr val="000000"/>
                          </a:solidFill>
                          <a:effectLst/>
                          <a:latin typeface="+mn-lt"/>
                          <a:ea typeface="Times New Roman" panose="02020603050405020304" pitchFamily="18" charset="0"/>
                          <a:cs typeface="Times New Roman" panose="02020603050405020304" pitchFamily="18" charset="0"/>
                        </a:rPr>
                        <a:t>H224, Category 1</a:t>
                      </a:r>
                      <a:endParaRPr lang="en-US" sz="2000" b="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dirty="0">
                          <a:latin typeface="Times New Roman" panose="02020603050405020304" pitchFamily="18" charset="0"/>
                          <a:cs typeface="Times New Roman" panose="02020603050405020304" pitchFamily="18" charset="0"/>
                        </a:rPr>
                        <a:t>IA</a:t>
                      </a:r>
                    </a:p>
                  </a:txBody>
                  <a:tcPr marL="68580" marR="68580" marT="0" marB="0" anchor="ctr"/>
                </a:tc>
                <a:extLst>
                  <a:ext uri="{0D108BD9-81ED-4DB2-BD59-A6C34878D82A}">
                    <a16:rowId xmlns:a16="http://schemas.microsoft.com/office/drawing/2014/main" val="4113043594"/>
                  </a:ext>
                </a:extLst>
              </a:tr>
              <a:tr h="498876">
                <a:tc vMerge="1">
                  <a:txBody>
                    <a:bodyPr/>
                    <a:lstStyle/>
                    <a:p>
                      <a:endParaRPr lang="en-US" dirty="0"/>
                    </a:p>
                  </a:txBody>
                  <a:tcPr/>
                </a:tc>
                <a:tc>
                  <a:txBody>
                    <a:bodyPr/>
                    <a:lstStyle/>
                    <a:p>
                      <a:pPr marL="0" marR="0" algn="ctr">
                        <a:lnSpc>
                          <a:spcPct val="107000"/>
                        </a:lnSpc>
                        <a:spcBef>
                          <a:spcPts val="0"/>
                        </a:spcBef>
                        <a:spcAft>
                          <a:spcPts val="0"/>
                        </a:spcAft>
                      </a:pPr>
                      <a:r>
                        <a:rPr lang="en-US" sz="1800" b="0" kern="0" dirty="0">
                          <a:solidFill>
                            <a:srgbClr val="000000"/>
                          </a:solidFill>
                          <a:effectLst/>
                          <a:latin typeface="+mn-lt"/>
                          <a:ea typeface="Times New Roman" panose="02020603050405020304" pitchFamily="18" charset="0"/>
                          <a:cs typeface="Times New Roman" panose="02020603050405020304" pitchFamily="18" charset="0"/>
                        </a:rPr>
                        <a:t>Danger</a:t>
                      </a:r>
                      <a:endParaRPr lang="en-US" sz="2000" b="0" kern="100" dirty="0">
                        <a:effectLst/>
                        <a:latin typeface="+mn-lt"/>
                        <a:ea typeface="Calibri" panose="020F0502020204030204" pitchFamily="34" charset="0"/>
                        <a:cs typeface="Times New Roman" panose="02020603050405020304" pitchFamily="18" charset="0"/>
                      </a:endParaRPr>
                    </a:p>
                  </a:txBody>
                  <a:tcPr anchor="ctr"/>
                </a:tc>
                <a:tc>
                  <a:txBody>
                    <a:bodyPr/>
                    <a:lstStyle/>
                    <a:p>
                      <a:r>
                        <a:rPr lang="en-US" dirty="0"/>
                        <a:t>Highly Flammable liquid and vapor</a:t>
                      </a:r>
                    </a:p>
                  </a:txBody>
                  <a:tcPr anchor="ctr"/>
                </a:tc>
                <a:tc>
                  <a:txBody>
                    <a:bodyPr/>
                    <a:lstStyle/>
                    <a:p>
                      <a:r>
                        <a:rPr lang="en-US" dirty="0"/>
                        <a:t>H225, Category 2</a:t>
                      </a:r>
                    </a:p>
                  </a:txBody>
                  <a:tcPr anchor="ctr"/>
                </a:tc>
                <a:tc>
                  <a:txBody>
                    <a:bodyPr/>
                    <a:lstStyle/>
                    <a:p>
                      <a:pPr algn="ctr"/>
                      <a:r>
                        <a:rPr lang="en-US" dirty="0">
                          <a:latin typeface="Times New Roman" panose="02020603050405020304" pitchFamily="18" charset="0"/>
                          <a:cs typeface="Times New Roman" panose="02020603050405020304" pitchFamily="18" charset="0"/>
                        </a:rPr>
                        <a:t>IB</a:t>
                      </a:r>
                    </a:p>
                  </a:txBody>
                  <a:tcPr anchor="ctr"/>
                </a:tc>
                <a:extLst>
                  <a:ext uri="{0D108BD9-81ED-4DB2-BD59-A6C34878D82A}">
                    <a16:rowId xmlns:a16="http://schemas.microsoft.com/office/drawing/2014/main" val="2024530223"/>
                  </a:ext>
                </a:extLst>
              </a:tr>
              <a:tr h="445770">
                <a:tc vMerge="1">
                  <a:txBody>
                    <a:bodyPr/>
                    <a:lstStyle/>
                    <a:p>
                      <a:endParaRPr lang="en-US" dirty="0"/>
                    </a:p>
                  </a:txBody>
                  <a:tcPr/>
                </a:tc>
                <a:tc>
                  <a:txBody>
                    <a:bodyPr/>
                    <a:lstStyle/>
                    <a:p>
                      <a:pPr algn="ctr"/>
                      <a:r>
                        <a:rPr lang="en-US" sz="1800" b="0" kern="0" dirty="0">
                          <a:solidFill>
                            <a:srgbClr val="000000"/>
                          </a:solidFill>
                          <a:effectLst/>
                          <a:latin typeface="+mn-lt"/>
                          <a:ea typeface="Times New Roman" panose="02020603050405020304" pitchFamily="18" charset="0"/>
                          <a:cs typeface="Times New Roman" panose="02020603050405020304" pitchFamily="18" charset="0"/>
                        </a:rPr>
                        <a:t>Warning</a:t>
                      </a:r>
                      <a:endParaRPr lang="en-US" dirty="0"/>
                    </a:p>
                  </a:txBody>
                  <a:tcPr anchor="ctr"/>
                </a:tc>
                <a:tc>
                  <a:txBody>
                    <a:bodyPr/>
                    <a:lstStyle/>
                    <a:p>
                      <a:r>
                        <a:rPr lang="en-US" dirty="0"/>
                        <a:t>Flammable liquid and vapor</a:t>
                      </a:r>
                    </a:p>
                  </a:txBody>
                  <a:tcPr anchor="ctr"/>
                </a:tc>
                <a:tc>
                  <a:txBody>
                    <a:bodyPr/>
                    <a:lstStyle/>
                    <a:p>
                      <a:r>
                        <a:rPr lang="en-US" dirty="0"/>
                        <a:t>H226, Category 3</a:t>
                      </a:r>
                    </a:p>
                  </a:txBody>
                  <a:tcPr anchor="ctr"/>
                </a:tc>
                <a:tc>
                  <a:txBody>
                    <a:bodyPr/>
                    <a:lstStyle/>
                    <a:p>
                      <a:pPr algn="ctr"/>
                      <a:r>
                        <a:rPr lang="en-US" dirty="0">
                          <a:latin typeface="Times New Roman" panose="02020603050405020304" pitchFamily="18" charset="0"/>
                          <a:cs typeface="Times New Roman" panose="02020603050405020304" pitchFamily="18" charset="0"/>
                        </a:rPr>
                        <a:t>IC</a:t>
                      </a:r>
                    </a:p>
                  </a:txBody>
                  <a:tcPr anchor="ctr"/>
                </a:tc>
                <a:extLst>
                  <a:ext uri="{0D108BD9-81ED-4DB2-BD59-A6C34878D82A}">
                    <a16:rowId xmlns:a16="http://schemas.microsoft.com/office/drawing/2014/main" val="537066911"/>
                  </a:ext>
                </a:extLst>
              </a:tr>
            </a:tbl>
          </a:graphicData>
        </a:graphic>
      </p:graphicFrame>
      <p:pic>
        <p:nvPicPr>
          <p:cNvPr id="17" name="Picture 16"/>
          <p:cNvPicPr/>
          <p:nvPr/>
        </p:nvPicPr>
        <p:blipFill>
          <a:blip r:embed="rId5" cstate="print">
            <a:extLst>
              <a:ext uri="{28A0092B-C50C-407E-A947-70E740481C1C}">
                <a14:useLocalDpi xmlns:a14="http://schemas.microsoft.com/office/drawing/2010/main" val="0"/>
              </a:ext>
            </a:extLst>
          </a:blip>
          <a:stretch>
            <a:fillRect/>
          </a:stretch>
        </p:blipFill>
        <p:spPr>
          <a:xfrm>
            <a:off x="381000" y="2058638"/>
            <a:ext cx="458470" cy="457200"/>
          </a:xfrm>
          <a:prstGeom prst="rect">
            <a:avLst/>
          </a:prstGeom>
        </p:spPr>
      </p:pic>
      <p:sp>
        <p:nvSpPr>
          <p:cNvPr id="3" name="TextBox 2"/>
          <p:cNvSpPr txBox="1"/>
          <p:nvPr/>
        </p:nvSpPr>
        <p:spPr>
          <a:xfrm>
            <a:off x="381000" y="3565359"/>
            <a:ext cx="7467600" cy="369332"/>
          </a:xfrm>
          <a:prstGeom prst="rect">
            <a:avLst/>
          </a:prstGeom>
          <a:noFill/>
        </p:spPr>
        <p:txBody>
          <a:bodyPr wrap="square" rtlCol="0">
            <a:spAutoFit/>
          </a:bodyPr>
          <a:lstStyle/>
          <a:p>
            <a:r>
              <a:rPr lang="en-US" dirty="0">
                <a:hlinkClick r:id="rId6"/>
              </a:rPr>
              <a:t>https://codes.iccsafe.org/content/IFC2024P1/appendix-e-hazard-categories</a:t>
            </a:r>
            <a:r>
              <a:rPr lang="en-US" dirty="0"/>
              <a:t> </a:t>
            </a:r>
          </a:p>
        </p:txBody>
      </p:sp>
    </p:spTree>
    <p:extLst>
      <p:ext uri="{BB962C8B-B14F-4D97-AF65-F5344CB8AC3E}">
        <p14:creationId xmlns:p14="http://schemas.microsoft.com/office/powerpoint/2010/main" val="2264819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403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28368" y="280646"/>
            <a:ext cx="5791200" cy="460375"/>
          </a:xfrm>
        </p:spPr>
        <p:txBody>
          <a:bodyPr/>
          <a:lstStyle/>
          <a:p>
            <a:pPr eaLnBrk="1" fontAlgn="auto" hangingPunct="1"/>
            <a:r>
              <a:rPr lang="en-US" sz="37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Unstable (reactive) Material</a:t>
            </a:r>
          </a:p>
        </p:txBody>
      </p:sp>
      <p:sp>
        <p:nvSpPr>
          <p:cNvPr id="3" name="Content Placeholder 2"/>
          <p:cNvSpPr>
            <a:spLocks noGrp="1"/>
          </p:cNvSpPr>
          <p:nvPr>
            <p:ph idx="1"/>
          </p:nvPr>
        </p:nvSpPr>
        <p:spPr>
          <a:xfrm>
            <a:off x="457200" y="820738"/>
            <a:ext cx="8229600" cy="3773488"/>
          </a:xfrm>
        </p:spPr>
        <p:txBody>
          <a:bodyPr/>
          <a:lstStyle/>
          <a:p>
            <a:pPr marL="0" indent="0">
              <a:buNone/>
            </a:pPr>
            <a:r>
              <a:rPr lang="en-US" sz="2400" dirty="0"/>
              <a:t>A material, other than an explosive, which in the pure state or as commercially produced, will vigorously polymerize, decompose, condense or become self-reactive and undergo other violent chemical changes, including explosion, when exposed to heat, friction or shock, or in the absence of an inhibitor, or in the presence of contaminants, or in contact with incompatible materials. </a:t>
            </a:r>
          </a:p>
          <a:p>
            <a:pPr marL="0" indent="0">
              <a:buNone/>
            </a:pPr>
            <a:r>
              <a:rPr lang="en-US" sz="2400" dirty="0"/>
              <a:t>Unstable (reactive) materials are subdivided as follows:</a:t>
            </a:r>
          </a:p>
          <a:p>
            <a:r>
              <a:rPr lang="en-US" sz="2400" dirty="0"/>
              <a:t>Class 4; Class 3; Class 2; Class 1</a:t>
            </a:r>
          </a:p>
        </p:txBody>
      </p:sp>
    </p:spTree>
    <p:extLst>
      <p:ext uri="{BB962C8B-B14F-4D97-AF65-F5344CB8AC3E}">
        <p14:creationId xmlns:p14="http://schemas.microsoft.com/office/powerpoint/2010/main" val="505734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403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28368" y="280646"/>
            <a:ext cx="5791200" cy="460375"/>
          </a:xfrm>
        </p:spPr>
        <p:txBody>
          <a:bodyPr/>
          <a:lstStyle/>
          <a:p>
            <a:pPr eaLnBrk="1" fontAlgn="auto" hangingPunct="1"/>
            <a:r>
              <a:rPr lang="en-US" sz="37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Unstable (reactive) Material</a:t>
            </a:r>
          </a:p>
        </p:txBody>
      </p:sp>
      <p:sp>
        <p:nvSpPr>
          <p:cNvPr id="3" name="Content Placeholder 2"/>
          <p:cNvSpPr>
            <a:spLocks noGrp="1"/>
          </p:cNvSpPr>
          <p:nvPr>
            <p:ph idx="1"/>
          </p:nvPr>
        </p:nvSpPr>
        <p:spPr>
          <a:xfrm>
            <a:off x="428368" y="952036"/>
            <a:ext cx="8229600" cy="3157858"/>
          </a:xfrm>
        </p:spPr>
        <p:txBody>
          <a:bodyPr/>
          <a:lstStyle/>
          <a:p>
            <a:pPr marL="0" indent="0">
              <a:buNone/>
            </a:pPr>
            <a:r>
              <a:rPr lang="en-US" sz="2400" dirty="0"/>
              <a:t>Class 4. Materials that in themselves are </a:t>
            </a:r>
            <a:r>
              <a:rPr lang="en-US" sz="2400" b="1" dirty="0"/>
              <a:t>readily capable of detonation</a:t>
            </a:r>
            <a:r>
              <a:rPr lang="en-US" sz="2400" dirty="0"/>
              <a:t> or explosive decomposition or explosive reaction at normal temperatures and pressures. This class includes materials that are sensitive to mechanical or localized thermal shock at normal temperatures and pressures.</a:t>
            </a:r>
          </a:p>
          <a:p>
            <a:pPr marL="0" indent="0">
              <a:buNone/>
            </a:pPr>
            <a:r>
              <a:rPr lang="en-US" sz="2400" dirty="0">
                <a:solidFill>
                  <a:srgbClr val="0070C0"/>
                </a:solidFill>
              </a:rPr>
              <a:t>MAQ 1st floor, B occupancy, </a:t>
            </a:r>
            <a:r>
              <a:rPr lang="en-US" sz="2400" u="sng" dirty="0">
                <a:solidFill>
                  <a:srgbClr val="0070C0"/>
                </a:solidFill>
              </a:rPr>
              <a:t>only allowed with sprinklers</a:t>
            </a:r>
            <a:r>
              <a:rPr lang="en-US" sz="2400" dirty="0">
                <a:solidFill>
                  <a:srgbClr val="0070C0"/>
                </a:solidFill>
              </a:rPr>
              <a:t>:</a:t>
            </a:r>
          </a:p>
          <a:p>
            <a:pPr marL="400050" lvl="1" indent="0">
              <a:buNone/>
            </a:pPr>
            <a:r>
              <a:rPr lang="en-US" sz="2000" dirty="0">
                <a:solidFill>
                  <a:srgbClr val="0070C0"/>
                </a:solidFill>
              </a:rPr>
              <a:t>1 pounds for solid &amp; liquids, 10 cubic feet for gas</a:t>
            </a:r>
          </a:p>
        </p:txBody>
      </p:sp>
    </p:spTree>
    <p:extLst>
      <p:ext uri="{BB962C8B-B14F-4D97-AF65-F5344CB8AC3E}">
        <p14:creationId xmlns:p14="http://schemas.microsoft.com/office/powerpoint/2010/main" val="2355251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403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28368" y="280646"/>
            <a:ext cx="5791200" cy="460375"/>
          </a:xfrm>
        </p:spPr>
        <p:txBody>
          <a:bodyPr/>
          <a:lstStyle/>
          <a:p>
            <a:pPr eaLnBrk="1" fontAlgn="auto" hangingPunct="1"/>
            <a:r>
              <a:rPr lang="en-US" sz="37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Unstable (reactive) Material</a:t>
            </a:r>
          </a:p>
        </p:txBody>
      </p:sp>
      <p:sp>
        <p:nvSpPr>
          <p:cNvPr id="3" name="Content Placeholder 2"/>
          <p:cNvSpPr>
            <a:spLocks noGrp="1"/>
          </p:cNvSpPr>
          <p:nvPr>
            <p:ph idx="1"/>
          </p:nvPr>
        </p:nvSpPr>
        <p:spPr>
          <a:xfrm>
            <a:off x="428368" y="955354"/>
            <a:ext cx="8229600" cy="3348359"/>
          </a:xfrm>
        </p:spPr>
        <p:txBody>
          <a:bodyPr/>
          <a:lstStyle/>
          <a:p>
            <a:pPr marL="0" indent="0">
              <a:buNone/>
            </a:pPr>
            <a:r>
              <a:rPr lang="en-US" sz="2400" dirty="0"/>
              <a:t>Class 3. Materials that in themselves are </a:t>
            </a:r>
            <a:r>
              <a:rPr lang="en-US" sz="2400" b="1" dirty="0"/>
              <a:t>capable of detonation </a:t>
            </a:r>
            <a:r>
              <a:rPr lang="en-US" sz="2400" dirty="0"/>
              <a:t>or of explosive decomposition or explosive reaction but which require a strong initiating source or which must be heated under confinement before initiation. This class includes materials that are sensitive to thermal or mechanical shock at elevated temperatures and pressures. </a:t>
            </a:r>
          </a:p>
          <a:p>
            <a:pPr marL="0" indent="0">
              <a:buNone/>
            </a:pPr>
            <a:r>
              <a:rPr lang="en-US" sz="2400" dirty="0">
                <a:solidFill>
                  <a:srgbClr val="0070C0"/>
                </a:solidFill>
              </a:rPr>
              <a:t>MAQ 1st floor, B occupancy, no sprinklers:</a:t>
            </a:r>
          </a:p>
          <a:p>
            <a:pPr marL="400050" lvl="1" indent="0">
              <a:buNone/>
            </a:pPr>
            <a:r>
              <a:rPr lang="en-US" sz="2000" dirty="0">
                <a:solidFill>
                  <a:srgbClr val="0070C0"/>
                </a:solidFill>
              </a:rPr>
              <a:t>5 pounds for solid &amp; liquids, 50 cubic feet for gas</a:t>
            </a:r>
          </a:p>
        </p:txBody>
      </p:sp>
    </p:spTree>
    <p:extLst>
      <p:ext uri="{BB962C8B-B14F-4D97-AF65-F5344CB8AC3E}">
        <p14:creationId xmlns:p14="http://schemas.microsoft.com/office/powerpoint/2010/main" val="3688397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403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28368" y="280646"/>
            <a:ext cx="5791200" cy="460375"/>
          </a:xfrm>
        </p:spPr>
        <p:txBody>
          <a:bodyPr/>
          <a:lstStyle/>
          <a:p>
            <a:pPr eaLnBrk="1" fontAlgn="auto" hangingPunct="1"/>
            <a:r>
              <a:rPr lang="en-US" sz="37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Unstable (reactive) Material</a:t>
            </a:r>
          </a:p>
        </p:txBody>
      </p:sp>
      <p:sp>
        <p:nvSpPr>
          <p:cNvPr id="3" name="Content Placeholder 2"/>
          <p:cNvSpPr>
            <a:spLocks noGrp="1"/>
          </p:cNvSpPr>
          <p:nvPr>
            <p:ph idx="1"/>
          </p:nvPr>
        </p:nvSpPr>
        <p:spPr>
          <a:xfrm>
            <a:off x="428368" y="1000991"/>
            <a:ext cx="8229600" cy="3396384"/>
          </a:xfrm>
        </p:spPr>
        <p:txBody>
          <a:bodyPr/>
          <a:lstStyle/>
          <a:p>
            <a:pPr marL="0" indent="0">
              <a:buNone/>
            </a:pPr>
            <a:r>
              <a:rPr lang="en-US" sz="2400" dirty="0"/>
              <a:t>Class 2. Materials that in themselves are normally unstable and readily undergo violent chemical change but </a:t>
            </a:r>
            <a:r>
              <a:rPr lang="en-US" sz="2400" b="1" dirty="0"/>
              <a:t>do not detonate</a:t>
            </a:r>
            <a:r>
              <a:rPr lang="en-US" sz="2400" dirty="0"/>
              <a:t>. This class includes materials that can undergo chemical change with rapid release of energy at normal temperatures and pressures, and that can undergo violent chemical change at elevated temperatures and pressures.</a:t>
            </a:r>
          </a:p>
          <a:p>
            <a:pPr marL="0" indent="0">
              <a:buNone/>
            </a:pPr>
            <a:r>
              <a:rPr lang="en-US" sz="2400" dirty="0">
                <a:solidFill>
                  <a:srgbClr val="0070C0"/>
                </a:solidFill>
              </a:rPr>
              <a:t>MAQ 1st floor, B occupancy, no sprinklers:</a:t>
            </a:r>
          </a:p>
          <a:p>
            <a:pPr marL="400050" lvl="1" indent="0">
              <a:buNone/>
            </a:pPr>
            <a:r>
              <a:rPr lang="en-US" sz="2000" dirty="0">
                <a:solidFill>
                  <a:srgbClr val="0070C0"/>
                </a:solidFill>
              </a:rPr>
              <a:t>50 pounds for solid &amp; liquids, 750 cubic feet for gas</a:t>
            </a:r>
          </a:p>
          <a:p>
            <a:pPr marL="0" indent="0">
              <a:buNone/>
            </a:pPr>
            <a:endParaRPr lang="en-US" sz="2400" dirty="0"/>
          </a:p>
        </p:txBody>
      </p:sp>
    </p:spTree>
    <p:extLst>
      <p:ext uri="{BB962C8B-B14F-4D97-AF65-F5344CB8AC3E}">
        <p14:creationId xmlns:p14="http://schemas.microsoft.com/office/powerpoint/2010/main" val="3181650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403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28368" y="280646"/>
            <a:ext cx="5791200" cy="460375"/>
          </a:xfrm>
        </p:spPr>
        <p:txBody>
          <a:bodyPr/>
          <a:lstStyle/>
          <a:p>
            <a:pPr eaLnBrk="1" fontAlgn="auto" hangingPunct="1"/>
            <a:r>
              <a:rPr lang="en-US" sz="37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Unstable (reactive) Material</a:t>
            </a:r>
          </a:p>
        </p:txBody>
      </p:sp>
      <p:sp>
        <p:nvSpPr>
          <p:cNvPr id="3" name="Content Placeholder 2"/>
          <p:cNvSpPr>
            <a:spLocks noGrp="1"/>
          </p:cNvSpPr>
          <p:nvPr>
            <p:ph idx="1"/>
          </p:nvPr>
        </p:nvSpPr>
        <p:spPr>
          <a:xfrm>
            <a:off x="428368" y="1103655"/>
            <a:ext cx="8229600" cy="2306295"/>
          </a:xfrm>
        </p:spPr>
        <p:txBody>
          <a:bodyPr/>
          <a:lstStyle/>
          <a:p>
            <a:pPr marL="0" indent="0">
              <a:buNone/>
            </a:pPr>
            <a:r>
              <a:rPr lang="en-US" sz="2400" dirty="0"/>
              <a:t>Class 1. Materials that in themselves are normally stable but which can become unstable at elevated temperatures and pressure.</a:t>
            </a:r>
          </a:p>
          <a:p>
            <a:pPr marL="0" indent="0">
              <a:buNone/>
            </a:pPr>
            <a:r>
              <a:rPr lang="en-US" sz="2400" dirty="0">
                <a:solidFill>
                  <a:srgbClr val="0070C0"/>
                </a:solidFill>
              </a:rPr>
              <a:t>MAQ 1st floor, B occupancy, no sprinklers:</a:t>
            </a:r>
          </a:p>
          <a:p>
            <a:pPr marL="400050" lvl="1" indent="0">
              <a:buNone/>
            </a:pPr>
            <a:r>
              <a:rPr lang="en-US" sz="2000" dirty="0">
                <a:solidFill>
                  <a:srgbClr val="0070C0"/>
                </a:solidFill>
              </a:rPr>
              <a:t>No limit</a:t>
            </a:r>
          </a:p>
        </p:txBody>
      </p:sp>
    </p:spTree>
    <p:extLst>
      <p:ext uri="{BB962C8B-B14F-4D97-AF65-F5344CB8AC3E}">
        <p14:creationId xmlns:p14="http://schemas.microsoft.com/office/powerpoint/2010/main" val="580904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30724"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l">
              <a:defRPr/>
            </a:pPr>
            <a:r>
              <a:rPr lang="en-US" sz="3700" b="1" dirty="0">
                <a:solidFill>
                  <a:srgbClr val="676A55"/>
                </a:solidFill>
                <a:effectLst>
                  <a:outerShdw blurRad="50800" dist="38100" dir="2700000" algn="tl" rotWithShape="0">
                    <a:prstClr val="black">
                      <a:alpha val="40000"/>
                    </a:prstClr>
                  </a:outerShdw>
                </a:effectLst>
                <a:latin typeface="Corbel"/>
              </a:rPr>
              <a:t>Why I Care?</a:t>
            </a:r>
            <a:endParaRPr lang="en-US" dirty="0"/>
          </a:p>
        </p:txBody>
      </p:sp>
      <p:sp>
        <p:nvSpPr>
          <p:cNvPr id="30726" name="Content Placeholder 2"/>
          <p:cNvSpPr>
            <a:spLocks noGrp="1"/>
          </p:cNvSpPr>
          <p:nvPr>
            <p:ph idx="1"/>
          </p:nvPr>
        </p:nvSpPr>
        <p:spPr>
          <a:xfrm>
            <a:off x="457200" y="1063626"/>
            <a:ext cx="8229600" cy="3489324"/>
          </a:xfrm>
        </p:spPr>
        <p:txBody>
          <a:bodyPr/>
          <a:lstStyle/>
          <a:p>
            <a:r>
              <a:rPr lang="en-US" altLang="en-US" dirty="0"/>
              <a:t>UC has a major focus on MAQ compliance</a:t>
            </a:r>
          </a:p>
          <a:p>
            <a:r>
              <a:rPr lang="en-US" altLang="en-US" dirty="0"/>
              <a:t>The MAQ concept is new to most people </a:t>
            </a:r>
          </a:p>
          <a:p>
            <a:r>
              <a:rPr lang="en-US" altLang="en-US" dirty="0"/>
              <a:t>The rules are complicated</a:t>
            </a:r>
          </a:p>
          <a:p>
            <a:r>
              <a:rPr lang="en-US" altLang="en-US" dirty="0"/>
              <a:t>In academia, new faculty have very little control over where their rooms are assigned</a:t>
            </a:r>
          </a:p>
          <a:p>
            <a:r>
              <a:rPr lang="en-US" altLang="en-US" dirty="0"/>
              <a:t>The rules seem arbitrary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403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5640" y="236964"/>
            <a:ext cx="6124832" cy="460375"/>
          </a:xfrm>
        </p:spPr>
        <p:txBody>
          <a:bodyPr/>
          <a:lstStyle/>
          <a:p>
            <a:pPr eaLnBrk="1" fontAlgn="auto" hangingPunct="1"/>
            <a:r>
              <a:rPr lang="en-US" sz="37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Unstable (reactive) w/ GHS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33607778"/>
              </p:ext>
            </p:extLst>
          </p:nvPr>
        </p:nvGraphicFramePr>
        <p:xfrm>
          <a:off x="152392" y="971549"/>
          <a:ext cx="8724907" cy="3425825"/>
        </p:xfrm>
        <a:graphic>
          <a:graphicData uri="http://schemas.openxmlformats.org/drawingml/2006/table">
            <a:tbl>
              <a:tblPr firstRow="1" bandRow="1">
                <a:tableStyleId>{5C22544A-7EE6-4342-B048-85BDC9FD1C3A}</a:tableStyleId>
              </a:tblPr>
              <a:tblGrid>
                <a:gridCol w="1295408">
                  <a:extLst>
                    <a:ext uri="{9D8B030D-6E8A-4147-A177-3AD203B41FA5}">
                      <a16:colId xmlns:a16="http://schemas.microsoft.com/office/drawing/2014/main" val="1941606826"/>
                    </a:ext>
                  </a:extLst>
                </a:gridCol>
                <a:gridCol w="1066800">
                  <a:extLst>
                    <a:ext uri="{9D8B030D-6E8A-4147-A177-3AD203B41FA5}">
                      <a16:colId xmlns:a16="http://schemas.microsoft.com/office/drawing/2014/main" val="4192770881"/>
                    </a:ext>
                  </a:extLst>
                </a:gridCol>
                <a:gridCol w="3657600">
                  <a:extLst>
                    <a:ext uri="{9D8B030D-6E8A-4147-A177-3AD203B41FA5}">
                      <a16:colId xmlns:a16="http://schemas.microsoft.com/office/drawing/2014/main" val="2269869454"/>
                    </a:ext>
                  </a:extLst>
                </a:gridCol>
                <a:gridCol w="1419326">
                  <a:extLst>
                    <a:ext uri="{9D8B030D-6E8A-4147-A177-3AD203B41FA5}">
                      <a16:colId xmlns:a16="http://schemas.microsoft.com/office/drawing/2014/main" val="3164672250"/>
                    </a:ext>
                  </a:extLst>
                </a:gridCol>
                <a:gridCol w="1285773">
                  <a:extLst>
                    <a:ext uri="{9D8B030D-6E8A-4147-A177-3AD203B41FA5}">
                      <a16:colId xmlns:a16="http://schemas.microsoft.com/office/drawing/2014/main" val="2184586770"/>
                    </a:ext>
                  </a:extLst>
                </a:gridCol>
              </a:tblGrid>
              <a:tr h="652045">
                <a:tc>
                  <a:txBody>
                    <a:bodyPr/>
                    <a:lstStyle/>
                    <a:p>
                      <a:pPr algn="ctr"/>
                      <a:r>
                        <a:rPr lang="en-US" dirty="0"/>
                        <a:t>Pictogram</a:t>
                      </a:r>
                    </a:p>
                  </a:txBody>
                  <a:tcPr anchor="ctr"/>
                </a:tc>
                <a:tc>
                  <a:txBody>
                    <a:bodyPr/>
                    <a:lstStyle/>
                    <a:p>
                      <a:pPr algn="ctr"/>
                      <a:r>
                        <a:rPr lang="en-US" dirty="0"/>
                        <a:t>Signal</a:t>
                      </a:r>
                      <a:r>
                        <a:rPr lang="en-US" baseline="0" dirty="0"/>
                        <a:t> word</a:t>
                      </a:r>
                      <a:endParaRPr lang="en-US" dirty="0"/>
                    </a:p>
                  </a:txBody>
                  <a:tcPr anchor="ctr"/>
                </a:tc>
                <a:tc>
                  <a:txBody>
                    <a:bodyPr/>
                    <a:lstStyle/>
                    <a:p>
                      <a:pPr algn="ctr"/>
                      <a:r>
                        <a:rPr lang="en-US" dirty="0"/>
                        <a:t>Hazard Statement</a:t>
                      </a:r>
                    </a:p>
                  </a:txBody>
                  <a:tcPr anchor="ctr"/>
                </a:tc>
                <a:tc>
                  <a:txBody>
                    <a:bodyPr/>
                    <a:lstStyle/>
                    <a:p>
                      <a:pPr algn="ctr"/>
                      <a:r>
                        <a:rPr lang="en-US" dirty="0"/>
                        <a:t>Hazard Code</a:t>
                      </a:r>
                    </a:p>
                  </a:txBody>
                  <a:tcPr anchor="ctr"/>
                </a:tc>
                <a:tc>
                  <a:txBody>
                    <a:bodyPr/>
                    <a:lstStyle/>
                    <a:p>
                      <a:pPr algn="ctr"/>
                      <a:r>
                        <a:rPr lang="en-US" dirty="0"/>
                        <a:t>Hazard Class</a:t>
                      </a:r>
                    </a:p>
                  </a:txBody>
                  <a:tcPr anchor="ctr"/>
                </a:tc>
                <a:extLst>
                  <a:ext uri="{0D108BD9-81ED-4DB2-BD59-A6C34878D82A}">
                    <a16:rowId xmlns:a16="http://schemas.microsoft.com/office/drawing/2014/main" val="695754165"/>
                  </a:ext>
                </a:extLst>
              </a:tr>
              <a:tr h="512321">
                <a:tc>
                  <a:txBody>
                    <a:bodyPr/>
                    <a:lstStyle/>
                    <a:p>
                      <a:endParaRPr lang="en-US" dirty="0"/>
                    </a:p>
                  </a:txBody>
                  <a:tcPr/>
                </a:tc>
                <a:tc>
                  <a:txBody>
                    <a:bodyPr/>
                    <a:lstStyle/>
                    <a:p>
                      <a:pPr marL="0" marR="0" algn="ctr">
                        <a:lnSpc>
                          <a:spcPct val="107000"/>
                        </a:lnSpc>
                        <a:spcBef>
                          <a:spcPts val="0"/>
                        </a:spcBef>
                        <a:spcAft>
                          <a:spcPts val="0"/>
                        </a:spcAft>
                      </a:pPr>
                      <a:r>
                        <a:rPr lang="en-US" sz="1800" b="0" kern="0" dirty="0">
                          <a:solidFill>
                            <a:srgbClr val="000000"/>
                          </a:solidFill>
                          <a:effectLst/>
                          <a:latin typeface="+mn-lt"/>
                          <a:ea typeface="Times New Roman" panose="02020603050405020304" pitchFamily="18" charset="0"/>
                          <a:cs typeface="Times New Roman" panose="02020603050405020304" pitchFamily="18" charset="0"/>
                        </a:rPr>
                        <a:t>Danger</a:t>
                      </a:r>
                      <a:endParaRPr lang="en-US" sz="2000" b="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b="0" kern="0" dirty="0">
                          <a:solidFill>
                            <a:srgbClr val="000000"/>
                          </a:solidFill>
                          <a:effectLst/>
                          <a:latin typeface="+mn-lt"/>
                          <a:ea typeface="Times New Roman" panose="02020603050405020304" pitchFamily="18" charset="0"/>
                          <a:cs typeface="Times New Roman" panose="02020603050405020304" pitchFamily="18" charset="0"/>
                        </a:rPr>
                        <a:t>Heating may cause an explosion</a:t>
                      </a:r>
                      <a:endParaRPr lang="en-US" sz="2000" b="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b="0" kern="0" dirty="0">
                          <a:solidFill>
                            <a:srgbClr val="000000"/>
                          </a:solidFill>
                          <a:effectLst/>
                          <a:latin typeface="+mn-lt"/>
                          <a:ea typeface="Times New Roman" panose="02020603050405020304" pitchFamily="18" charset="0"/>
                          <a:cs typeface="Times New Roman" panose="02020603050405020304" pitchFamily="18" charset="0"/>
                        </a:rPr>
                        <a:t>H240, Type A</a:t>
                      </a:r>
                      <a:endParaRPr lang="en-US" sz="2000" b="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0" kern="0" dirty="0">
                          <a:solidFill>
                            <a:srgbClr val="000000"/>
                          </a:solidFill>
                          <a:effectLst/>
                          <a:latin typeface="+mn-lt"/>
                          <a:ea typeface="Times New Roman" panose="02020603050405020304" pitchFamily="18" charset="0"/>
                          <a:cs typeface="Times New Roman" panose="02020603050405020304" pitchFamily="18" charset="0"/>
                        </a:rPr>
                        <a:t>4</a:t>
                      </a:r>
                      <a:endParaRPr lang="en-US" sz="2000" b="0" kern="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3043594"/>
                  </a:ext>
                </a:extLst>
              </a:tr>
              <a:tr h="522671">
                <a:tc>
                  <a:txBody>
                    <a:bodyPr/>
                    <a:lstStyle/>
                    <a:p>
                      <a:endParaRPr lang="en-US" dirty="0"/>
                    </a:p>
                  </a:txBody>
                  <a:tcPr/>
                </a:tc>
                <a:tc>
                  <a:txBody>
                    <a:bodyPr/>
                    <a:lstStyle/>
                    <a:p>
                      <a:pPr marL="0" marR="0" algn="ctr">
                        <a:lnSpc>
                          <a:spcPct val="107000"/>
                        </a:lnSpc>
                        <a:spcBef>
                          <a:spcPts val="0"/>
                        </a:spcBef>
                        <a:spcAft>
                          <a:spcPts val="0"/>
                        </a:spcAft>
                      </a:pPr>
                      <a:r>
                        <a:rPr lang="en-US" sz="1800" b="0" kern="0" dirty="0">
                          <a:solidFill>
                            <a:srgbClr val="000000"/>
                          </a:solidFill>
                          <a:effectLst/>
                          <a:latin typeface="+mn-lt"/>
                          <a:ea typeface="Times New Roman" panose="02020603050405020304" pitchFamily="18" charset="0"/>
                          <a:cs typeface="Times New Roman" panose="02020603050405020304" pitchFamily="18" charset="0"/>
                        </a:rPr>
                        <a:t>Danger</a:t>
                      </a:r>
                      <a:endParaRPr lang="en-US" sz="2000" b="0" kern="100" dirty="0">
                        <a:effectLst/>
                        <a:latin typeface="+mn-lt"/>
                        <a:ea typeface="Calibri" panose="020F0502020204030204" pitchFamily="34" charset="0"/>
                        <a:cs typeface="Times New Roman" panose="02020603050405020304" pitchFamily="18" charset="0"/>
                      </a:endParaRPr>
                    </a:p>
                  </a:txBody>
                  <a:tcPr anchor="ctr"/>
                </a:tc>
                <a:tc>
                  <a:txBody>
                    <a:bodyPr/>
                    <a:lstStyle/>
                    <a:p>
                      <a:r>
                        <a:rPr lang="en-US" dirty="0"/>
                        <a:t>Heating may cause a fire or explosion</a:t>
                      </a:r>
                    </a:p>
                  </a:txBody>
                  <a:tcPr anchor="ctr"/>
                </a:tc>
                <a:tc>
                  <a:txBody>
                    <a:bodyPr/>
                    <a:lstStyle/>
                    <a:p>
                      <a:r>
                        <a:rPr lang="en-US" dirty="0"/>
                        <a:t>H241, Type B</a:t>
                      </a:r>
                    </a:p>
                  </a:txBody>
                  <a:tcPr anchor="ctr"/>
                </a:tc>
                <a:tc>
                  <a:txBody>
                    <a:bodyPr/>
                    <a:lstStyle/>
                    <a:p>
                      <a:pPr algn="ctr"/>
                      <a:r>
                        <a:rPr lang="en-US" dirty="0"/>
                        <a:t>3</a:t>
                      </a:r>
                    </a:p>
                  </a:txBody>
                  <a:tcPr anchor="ctr"/>
                </a:tc>
                <a:extLst>
                  <a:ext uri="{0D108BD9-81ED-4DB2-BD59-A6C34878D82A}">
                    <a16:rowId xmlns:a16="http://schemas.microsoft.com/office/drawing/2014/main" val="2024530223"/>
                  </a:ext>
                </a:extLst>
              </a:tr>
              <a:tr h="869394">
                <a:tc>
                  <a:txBody>
                    <a:bodyPr/>
                    <a:lstStyle/>
                    <a:p>
                      <a:endParaRPr lang="en-US"/>
                    </a:p>
                  </a:txBody>
                  <a:tcPr/>
                </a:tc>
                <a:tc>
                  <a:txBody>
                    <a:bodyPr/>
                    <a:lstStyle/>
                    <a:p>
                      <a:pPr algn="ctr"/>
                      <a:r>
                        <a:rPr lang="en-US" sz="1800" b="0" kern="0" dirty="0">
                          <a:solidFill>
                            <a:srgbClr val="000000"/>
                          </a:solidFill>
                          <a:effectLst/>
                          <a:latin typeface="+mn-lt"/>
                          <a:ea typeface="Times New Roman" panose="02020603050405020304" pitchFamily="18" charset="0"/>
                          <a:cs typeface="Times New Roman" panose="02020603050405020304" pitchFamily="18" charset="0"/>
                        </a:rPr>
                        <a:t>Danger</a:t>
                      </a:r>
                      <a:endParaRPr lang="en-US" dirty="0"/>
                    </a:p>
                  </a:txBody>
                  <a:tcPr anchor="ctr"/>
                </a:tc>
                <a:tc>
                  <a:txBody>
                    <a:bodyPr/>
                    <a:lstStyle/>
                    <a:p>
                      <a:r>
                        <a:rPr lang="en-US" dirty="0"/>
                        <a:t>Heating may cause a fire</a:t>
                      </a:r>
                    </a:p>
                  </a:txBody>
                  <a:tcPr anchor="ctr"/>
                </a:tc>
                <a:tc>
                  <a:txBody>
                    <a:bodyPr/>
                    <a:lstStyle/>
                    <a:p>
                      <a:r>
                        <a:rPr lang="en-US" dirty="0"/>
                        <a:t>H242, Type C</a:t>
                      </a:r>
                    </a:p>
                    <a:p>
                      <a:r>
                        <a:rPr lang="en-US" sz="1400" i="1" dirty="0"/>
                        <a:t>or</a:t>
                      </a:r>
                    </a:p>
                    <a:p>
                      <a:r>
                        <a:rPr lang="en-US" dirty="0"/>
                        <a:t>H242, Type D</a:t>
                      </a:r>
                    </a:p>
                  </a:txBody>
                  <a:tcPr anchor="ctr"/>
                </a:tc>
                <a:tc>
                  <a:txBody>
                    <a:bodyPr/>
                    <a:lstStyle/>
                    <a:p>
                      <a:pPr algn="ctr"/>
                      <a:r>
                        <a:rPr lang="en-US" dirty="0"/>
                        <a:t>2</a:t>
                      </a:r>
                    </a:p>
                  </a:txBody>
                  <a:tcPr anchor="ctr"/>
                </a:tc>
                <a:extLst>
                  <a:ext uri="{0D108BD9-81ED-4DB2-BD59-A6C34878D82A}">
                    <a16:rowId xmlns:a16="http://schemas.microsoft.com/office/drawing/2014/main" val="537066911"/>
                  </a:ext>
                </a:extLst>
              </a:tr>
              <a:tr h="869394">
                <a:tc>
                  <a:txBody>
                    <a:bodyPr/>
                    <a:lstStyle/>
                    <a:p>
                      <a:endParaRPr lang="en-US" dirty="0"/>
                    </a:p>
                  </a:txBody>
                  <a:tcPr/>
                </a:tc>
                <a:tc>
                  <a:txBody>
                    <a:bodyPr/>
                    <a:lstStyle/>
                    <a:p>
                      <a:pPr algn="ctr"/>
                      <a:r>
                        <a:rPr lang="en-US" dirty="0"/>
                        <a:t>Warning</a:t>
                      </a:r>
                    </a:p>
                  </a:txBody>
                  <a:tcPr anchor="ctr"/>
                </a:tc>
                <a:tc>
                  <a:txBody>
                    <a:bodyPr/>
                    <a:lstStyle/>
                    <a:p>
                      <a:r>
                        <a:rPr lang="en-US" sz="1800" kern="1200" dirty="0">
                          <a:solidFill>
                            <a:schemeClr val="dk1"/>
                          </a:solidFill>
                          <a:effectLst/>
                          <a:latin typeface="+mn-lt"/>
                          <a:ea typeface="+mn-ea"/>
                          <a:cs typeface="+mn-cs"/>
                        </a:rPr>
                        <a:t>Heating may cause a fire</a:t>
                      </a:r>
                      <a:endParaRPr lang="en-US" dirty="0"/>
                    </a:p>
                  </a:txBody>
                  <a:tcPr anchor="ctr"/>
                </a:tc>
                <a:tc>
                  <a:txBody>
                    <a:bodyPr/>
                    <a:lstStyle/>
                    <a:p>
                      <a:r>
                        <a:rPr lang="pt-BR" dirty="0"/>
                        <a:t>H242, Type E</a:t>
                      </a:r>
                    </a:p>
                    <a:p>
                      <a:r>
                        <a:rPr lang="pt-BR" sz="1400" i="1" dirty="0"/>
                        <a:t>or</a:t>
                      </a:r>
                    </a:p>
                    <a:p>
                      <a:r>
                        <a:rPr lang="pt-BR" dirty="0"/>
                        <a:t>H242, Type F</a:t>
                      </a:r>
                    </a:p>
                  </a:txBody>
                  <a:tcPr anchor="ctr"/>
                </a:tc>
                <a:tc>
                  <a:txBody>
                    <a:bodyPr/>
                    <a:lstStyle/>
                    <a:p>
                      <a:pPr algn="ctr"/>
                      <a:r>
                        <a:rPr lang="en-US" dirty="0"/>
                        <a:t>1</a:t>
                      </a:r>
                    </a:p>
                  </a:txBody>
                  <a:tcPr anchor="ctr"/>
                </a:tc>
                <a:extLst>
                  <a:ext uri="{0D108BD9-81ED-4DB2-BD59-A6C34878D82A}">
                    <a16:rowId xmlns:a16="http://schemas.microsoft.com/office/drawing/2014/main" val="3089856702"/>
                  </a:ext>
                </a:extLst>
              </a:tr>
            </a:tbl>
          </a:graphicData>
        </a:graphic>
      </p:graphicFrame>
      <p:pic>
        <p:nvPicPr>
          <p:cNvPr id="13" name="Picture 12"/>
          <p:cNvPicPr/>
          <p:nvPr/>
        </p:nvPicPr>
        <p:blipFill>
          <a:blip r:embed="rId5" cstate="print">
            <a:extLst>
              <a:ext uri="{28A0092B-C50C-407E-A947-70E740481C1C}">
                <a14:useLocalDpi xmlns:a14="http://schemas.microsoft.com/office/drawing/2010/main" val="0"/>
              </a:ext>
            </a:extLst>
          </a:blip>
          <a:stretch>
            <a:fillRect/>
          </a:stretch>
        </p:blipFill>
        <p:spPr>
          <a:xfrm>
            <a:off x="533400" y="1655451"/>
            <a:ext cx="450215" cy="457200"/>
          </a:xfrm>
          <a:prstGeom prst="rect">
            <a:avLst/>
          </a:prstGeom>
        </p:spPr>
      </p:pic>
      <p:pic>
        <p:nvPicPr>
          <p:cNvPr id="15" name="Picture 14"/>
          <p:cNvPicPr/>
          <p:nvPr/>
        </p:nvPicPr>
        <p:blipFill>
          <a:blip r:embed="rId6" cstate="print">
            <a:extLst>
              <a:ext uri="{28A0092B-C50C-407E-A947-70E740481C1C}">
                <a14:useLocalDpi xmlns:a14="http://schemas.microsoft.com/office/drawing/2010/main" val="0"/>
              </a:ext>
            </a:extLst>
          </a:blip>
          <a:stretch>
            <a:fillRect/>
          </a:stretch>
        </p:blipFill>
        <p:spPr>
          <a:xfrm>
            <a:off x="564292" y="3683242"/>
            <a:ext cx="458470" cy="457200"/>
          </a:xfrm>
          <a:prstGeom prst="rect">
            <a:avLst/>
          </a:prstGeom>
        </p:spPr>
      </p:pic>
      <p:pic>
        <p:nvPicPr>
          <p:cNvPr id="16" name="Picture 15"/>
          <p:cNvPicPr/>
          <p:nvPr/>
        </p:nvPicPr>
        <p:blipFill>
          <a:blip r:embed="rId6" cstate="print">
            <a:extLst>
              <a:ext uri="{28A0092B-C50C-407E-A947-70E740481C1C}">
                <a14:useLocalDpi xmlns:a14="http://schemas.microsoft.com/office/drawing/2010/main" val="0"/>
              </a:ext>
            </a:extLst>
          </a:blip>
          <a:stretch>
            <a:fillRect/>
          </a:stretch>
        </p:blipFill>
        <p:spPr>
          <a:xfrm>
            <a:off x="556689" y="2815492"/>
            <a:ext cx="458470" cy="457200"/>
          </a:xfrm>
          <a:prstGeom prst="rect">
            <a:avLst/>
          </a:prstGeom>
        </p:spPr>
      </p:pic>
      <p:grpSp>
        <p:nvGrpSpPr>
          <p:cNvPr id="19" name="Group 18"/>
          <p:cNvGrpSpPr/>
          <p:nvPr/>
        </p:nvGrpSpPr>
        <p:grpSpPr>
          <a:xfrm>
            <a:off x="325640" y="2166578"/>
            <a:ext cx="952552" cy="457200"/>
            <a:chOff x="311785" y="1647560"/>
            <a:chExt cx="952552" cy="457200"/>
          </a:xfrm>
        </p:grpSpPr>
        <p:pic>
          <p:nvPicPr>
            <p:cNvPr id="20" name="Picture 19"/>
            <p:cNvPicPr/>
            <p:nvPr/>
          </p:nvPicPr>
          <p:blipFill>
            <a:blip r:embed="rId5" cstate="print">
              <a:extLst>
                <a:ext uri="{28A0092B-C50C-407E-A947-70E740481C1C}">
                  <a14:useLocalDpi xmlns:a14="http://schemas.microsoft.com/office/drawing/2010/main" val="0"/>
                </a:ext>
              </a:extLst>
            </a:blip>
            <a:stretch>
              <a:fillRect/>
            </a:stretch>
          </p:blipFill>
          <p:spPr>
            <a:xfrm>
              <a:off x="311785" y="1647560"/>
              <a:ext cx="450215" cy="457200"/>
            </a:xfrm>
            <a:prstGeom prst="rect">
              <a:avLst/>
            </a:prstGeom>
          </p:spPr>
        </p:pic>
        <p:pic>
          <p:nvPicPr>
            <p:cNvPr id="21" name="Picture 20"/>
            <p:cNvPicPr/>
            <p:nvPr/>
          </p:nvPicPr>
          <p:blipFill>
            <a:blip r:embed="rId6" cstate="print">
              <a:extLst>
                <a:ext uri="{28A0092B-C50C-407E-A947-70E740481C1C}">
                  <a14:useLocalDpi xmlns:a14="http://schemas.microsoft.com/office/drawing/2010/main" val="0"/>
                </a:ext>
              </a:extLst>
            </a:blip>
            <a:stretch>
              <a:fillRect/>
            </a:stretch>
          </p:blipFill>
          <p:spPr>
            <a:xfrm>
              <a:off x="805867" y="1647560"/>
              <a:ext cx="458470" cy="457200"/>
            </a:xfrm>
            <a:prstGeom prst="rect">
              <a:avLst/>
            </a:prstGeom>
          </p:spPr>
        </p:pic>
      </p:grpSp>
    </p:spTree>
    <p:extLst>
      <p:ext uri="{BB962C8B-B14F-4D97-AF65-F5344CB8AC3E}">
        <p14:creationId xmlns:p14="http://schemas.microsoft.com/office/powerpoint/2010/main" val="1608877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403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2615" y="119304"/>
            <a:ext cx="5286632" cy="460375"/>
          </a:xfrm>
        </p:spPr>
        <p:txBody>
          <a:bodyPr/>
          <a:lstStyle/>
          <a:p>
            <a:pPr eaLnBrk="1" fontAlgn="auto" hangingPunct="1"/>
            <a:r>
              <a:rPr lang="en-US" sz="37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Organic Peroxides w/GHS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7997102"/>
              </p:ext>
            </p:extLst>
          </p:nvPr>
        </p:nvGraphicFramePr>
        <p:xfrm>
          <a:off x="76200" y="626173"/>
          <a:ext cx="8915400" cy="4299434"/>
        </p:xfrm>
        <a:graphic>
          <a:graphicData uri="http://schemas.openxmlformats.org/drawingml/2006/table">
            <a:tbl>
              <a:tblPr firstRow="1" bandRow="1">
                <a:tableStyleId>{5C22544A-7EE6-4342-B048-85BDC9FD1C3A}</a:tableStyleId>
              </a:tblPr>
              <a:tblGrid>
                <a:gridCol w="1142999">
                  <a:extLst>
                    <a:ext uri="{9D8B030D-6E8A-4147-A177-3AD203B41FA5}">
                      <a16:colId xmlns:a16="http://schemas.microsoft.com/office/drawing/2014/main" val="1941606826"/>
                    </a:ext>
                  </a:extLst>
                </a:gridCol>
                <a:gridCol w="990600">
                  <a:extLst>
                    <a:ext uri="{9D8B030D-6E8A-4147-A177-3AD203B41FA5}">
                      <a16:colId xmlns:a16="http://schemas.microsoft.com/office/drawing/2014/main" val="4192770881"/>
                    </a:ext>
                  </a:extLst>
                </a:gridCol>
                <a:gridCol w="3124201">
                  <a:extLst>
                    <a:ext uri="{9D8B030D-6E8A-4147-A177-3AD203B41FA5}">
                      <a16:colId xmlns:a16="http://schemas.microsoft.com/office/drawing/2014/main" val="2269869454"/>
                    </a:ext>
                  </a:extLst>
                </a:gridCol>
                <a:gridCol w="3200400">
                  <a:extLst>
                    <a:ext uri="{9D8B030D-6E8A-4147-A177-3AD203B41FA5}">
                      <a16:colId xmlns:a16="http://schemas.microsoft.com/office/drawing/2014/main" val="3164672250"/>
                    </a:ext>
                  </a:extLst>
                </a:gridCol>
                <a:gridCol w="457200">
                  <a:extLst>
                    <a:ext uri="{9D8B030D-6E8A-4147-A177-3AD203B41FA5}">
                      <a16:colId xmlns:a16="http://schemas.microsoft.com/office/drawing/2014/main" val="2184586770"/>
                    </a:ext>
                  </a:extLst>
                </a:gridCol>
              </a:tblGrid>
              <a:tr h="610562">
                <a:tc>
                  <a:txBody>
                    <a:bodyPr/>
                    <a:lstStyle/>
                    <a:p>
                      <a:pPr algn="ctr"/>
                      <a:r>
                        <a:rPr lang="en-US" dirty="0"/>
                        <a:t>Pictogram</a:t>
                      </a:r>
                    </a:p>
                  </a:txBody>
                  <a:tcPr anchor="ctr"/>
                </a:tc>
                <a:tc>
                  <a:txBody>
                    <a:bodyPr/>
                    <a:lstStyle/>
                    <a:p>
                      <a:pPr algn="ctr"/>
                      <a:r>
                        <a:rPr lang="en-US" dirty="0"/>
                        <a:t>Signal</a:t>
                      </a:r>
                      <a:r>
                        <a:rPr lang="en-US" baseline="0" dirty="0"/>
                        <a:t> word</a:t>
                      </a:r>
                      <a:endParaRPr lang="en-US" dirty="0"/>
                    </a:p>
                  </a:txBody>
                  <a:tcPr anchor="ctr"/>
                </a:tc>
                <a:tc>
                  <a:txBody>
                    <a:bodyPr/>
                    <a:lstStyle/>
                    <a:p>
                      <a:pPr algn="ctr"/>
                      <a:r>
                        <a:rPr lang="en-US" dirty="0"/>
                        <a:t>Hazard Statement</a:t>
                      </a:r>
                    </a:p>
                  </a:txBody>
                  <a:tcPr anchor="ctr"/>
                </a:tc>
                <a:tc>
                  <a:txBody>
                    <a:bodyPr/>
                    <a:lstStyle/>
                    <a:p>
                      <a:pPr algn="ctr"/>
                      <a:r>
                        <a:rPr lang="en-US" dirty="0"/>
                        <a:t>Hazard Code</a:t>
                      </a:r>
                    </a:p>
                  </a:txBody>
                  <a:tcPr anchor="ctr"/>
                </a:tc>
                <a:tc>
                  <a:txBody>
                    <a:bodyPr/>
                    <a:lstStyle/>
                    <a:p>
                      <a:pPr algn="ctr"/>
                      <a:r>
                        <a:rPr lang="en-US" sz="700" dirty="0"/>
                        <a:t>Hazard Class</a:t>
                      </a:r>
                    </a:p>
                  </a:txBody>
                  <a:tcPr anchor="ctr"/>
                </a:tc>
                <a:extLst>
                  <a:ext uri="{0D108BD9-81ED-4DB2-BD59-A6C34878D82A}">
                    <a16:rowId xmlns:a16="http://schemas.microsoft.com/office/drawing/2014/main" val="695754165"/>
                  </a:ext>
                </a:extLst>
              </a:tr>
              <a:tr h="547508">
                <a:tc>
                  <a:txBody>
                    <a:bodyPr/>
                    <a:lstStyle/>
                    <a:p>
                      <a:endParaRPr lang="en-US" dirty="0"/>
                    </a:p>
                  </a:txBody>
                  <a:tcPr/>
                </a:tc>
                <a:tc>
                  <a:txBody>
                    <a:bodyPr/>
                    <a:lstStyle/>
                    <a:p>
                      <a:pPr marL="0" marR="0" algn="ctr">
                        <a:lnSpc>
                          <a:spcPct val="107000"/>
                        </a:lnSpc>
                        <a:spcBef>
                          <a:spcPts val="0"/>
                        </a:spcBef>
                        <a:spcAft>
                          <a:spcPts val="0"/>
                        </a:spcAft>
                      </a:pPr>
                      <a:r>
                        <a:rPr lang="en-US" sz="1800" b="0" kern="0" dirty="0">
                          <a:solidFill>
                            <a:srgbClr val="000000"/>
                          </a:solidFill>
                          <a:effectLst/>
                          <a:latin typeface="+mn-lt"/>
                          <a:ea typeface="Times New Roman" panose="02020603050405020304" pitchFamily="18" charset="0"/>
                          <a:cs typeface="Times New Roman" panose="02020603050405020304" pitchFamily="18" charset="0"/>
                        </a:rPr>
                        <a:t>Danger</a:t>
                      </a:r>
                      <a:endParaRPr lang="en-US" sz="2000" b="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b="0" kern="0" dirty="0">
                          <a:solidFill>
                            <a:srgbClr val="000000"/>
                          </a:solidFill>
                          <a:effectLst/>
                          <a:latin typeface="+mn-lt"/>
                          <a:ea typeface="Times New Roman" panose="02020603050405020304" pitchFamily="18" charset="0"/>
                          <a:cs typeface="Times New Roman" panose="02020603050405020304" pitchFamily="18" charset="0"/>
                        </a:rPr>
                        <a:t>Heating may cause an explosion</a:t>
                      </a:r>
                      <a:endParaRPr lang="en-US" sz="2000" b="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b="0" kern="0" dirty="0">
                          <a:solidFill>
                            <a:srgbClr val="000000"/>
                          </a:solidFill>
                          <a:effectLst/>
                          <a:latin typeface="+mn-lt"/>
                          <a:ea typeface="Times New Roman" panose="02020603050405020304" pitchFamily="18" charset="0"/>
                          <a:cs typeface="Times New Roman" panose="02020603050405020304" pitchFamily="18" charset="0"/>
                        </a:rPr>
                        <a:t>H240, Organic Peroxide, Type A</a:t>
                      </a:r>
                      <a:endParaRPr lang="en-US" sz="2000" b="0" kern="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0" kern="0" dirty="0">
                          <a:solidFill>
                            <a:srgbClr val="000000"/>
                          </a:solidFill>
                          <a:effectLst/>
                          <a:latin typeface="+mn-lt"/>
                          <a:ea typeface="Times New Roman" panose="02020603050405020304" pitchFamily="18" charset="0"/>
                          <a:cs typeface="Times New Roman" panose="02020603050405020304" pitchFamily="18" charset="0"/>
                        </a:rPr>
                        <a:t>UD</a:t>
                      </a:r>
                      <a:endParaRPr lang="en-US" sz="2000" b="0" kern="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3043594"/>
                  </a:ext>
                </a:extLst>
              </a:tr>
              <a:tr h="610562">
                <a:tc>
                  <a:txBody>
                    <a:bodyPr/>
                    <a:lstStyle/>
                    <a:p>
                      <a:endParaRPr lang="en-US" dirty="0"/>
                    </a:p>
                  </a:txBody>
                  <a:tcPr/>
                </a:tc>
                <a:tc>
                  <a:txBody>
                    <a:bodyPr/>
                    <a:lstStyle/>
                    <a:p>
                      <a:pPr marL="0" marR="0" algn="ctr">
                        <a:lnSpc>
                          <a:spcPct val="107000"/>
                        </a:lnSpc>
                        <a:spcBef>
                          <a:spcPts val="0"/>
                        </a:spcBef>
                        <a:spcAft>
                          <a:spcPts val="0"/>
                        </a:spcAft>
                      </a:pPr>
                      <a:r>
                        <a:rPr lang="en-US" sz="1800" b="0" kern="0" dirty="0">
                          <a:solidFill>
                            <a:srgbClr val="000000"/>
                          </a:solidFill>
                          <a:effectLst/>
                          <a:latin typeface="+mn-lt"/>
                          <a:ea typeface="Times New Roman" panose="02020603050405020304" pitchFamily="18" charset="0"/>
                          <a:cs typeface="Times New Roman" panose="02020603050405020304" pitchFamily="18" charset="0"/>
                        </a:rPr>
                        <a:t>Danger</a:t>
                      </a:r>
                      <a:endParaRPr lang="en-US" sz="2000" b="0" kern="100" dirty="0">
                        <a:effectLst/>
                        <a:latin typeface="+mn-lt"/>
                        <a:ea typeface="Calibri" panose="020F0502020204030204" pitchFamily="34" charset="0"/>
                        <a:cs typeface="Times New Roman" panose="02020603050405020304" pitchFamily="18" charset="0"/>
                      </a:endParaRPr>
                    </a:p>
                  </a:txBody>
                  <a:tcPr anchor="ctr"/>
                </a:tc>
                <a:tc>
                  <a:txBody>
                    <a:bodyPr/>
                    <a:lstStyle/>
                    <a:p>
                      <a:r>
                        <a:rPr lang="en-US" dirty="0"/>
                        <a:t>Heating may cause a fire or explosion</a:t>
                      </a:r>
                    </a:p>
                  </a:txBody>
                  <a:tcPr anchor="ctr"/>
                </a:tc>
                <a:tc>
                  <a:txBody>
                    <a:bodyPr/>
                    <a:lstStyle/>
                    <a:p>
                      <a:r>
                        <a:rPr lang="en-US" dirty="0"/>
                        <a:t>H241, </a:t>
                      </a:r>
                      <a:r>
                        <a:rPr lang="en-US" sz="1800" b="0" kern="0" dirty="0">
                          <a:solidFill>
                            <a:srgbClr val="000000"/>
                          </a:solidFill>
                          <a:effectLst/>
                          <a:latin typeface="+mn-lt"/>
                          <a:ea typeface="Times New Roman" panose="02020603050405020304" pitchFamily="18" charset="0"/>
                          <a:cs typeface="Times New Roman" panose="02020603050405020304" pitchFamily="18" charset="0"/>
                        </a:rPr>
                        <a:t>Organic Peroxide, </a:t>
                      </a:r>
                      <a:r>
                        <a:rPr lang="en-US" dirty="0"/>
                        <a:t>Type B</a:t>
                      </a:r>
                    </a:p>
                  </a:txBody>
                  <a:tcPr anchor="ctr"/>
                </a:tc>
                <a:tc>
                  <a:txBody>
                    <a:bodyPr/>
                    <a:lstStyle/>
                    <a:p>
                      <a:pPr algn="ctr"/>
                      <a:r>
                        <a:rPr lang="en-US" dirty="0">
                          <a:latin typeface="Times New Roman" panose="02020603050405020304" pitchFamily="18" charset="0"/>
                          <a:cs typeface="Times New Roman" panose="02020603050405020304" pitchFamily="18" charset="0"/>
                        </a:rPr>
                        <a:t>I</a:t>
                      </a:r>
                    </a:p>
                  </a:txBody>
                  <a:tcPr anchor="ctr"/>
                </a:tc>
                <a:extLst>
                  <a:ext uri="{0D108BD9-81ED-4DB2-BD59-A6C34878D82A}">
                    <a16:rowId xmlns:a16="http://schemas.microsoft.com/office/drawing/2014/main" val="2024530223"/>
                  </a:ext>
                </a:extLst>
              </a:tr>
              <a:tr h="610562">
                <a:tc>
                  <a:txBody>
                    <a:bodyPr/>
                    <a:lstStyle/>
                    <a:p>
                      <a:endParaRPr lang="en-US"/>
                    </a:p>
                  </a:txBody>
                  <a:tcPr/>
                </a:tc>
                <a:tc>
                  <a:txBody>
                    <a:bodyPr/>
                    <a:lstStyle/>
                    <a:p>
                      <a:pPr algn="ctr"/>
                      <a:r>
                        <a:rPr lang="en-US" sz="1800" b="0" kern="0" dirty="0">
                          <a:solidFill>
                            <a:srgbClr val="000000"/>
                          </a:solidFill>
                          <a:effectLst/>
                          <a:latin typeface="+mn-lt"/>
                          <a:ea typeface="Times New Roman" panose="02020603050405020304" pitchFamily="18" charset="0"/>
                          <a:cs typeface="Times New Roman" panose="02020603050405020304" pitchFamily="18" charset="0"/>
                        </a:rPr>
                        <a:t>Danger</a:t>
                      </a:r>
                      <a:endParaRPr lang="en-US" dirty="0"/>
                    </a:p>
                  </a:txBody>
                  <a:tcPr anchor="ctr"/>
                </a:tc>
                <a:tc>
                  <a:txBody>
                    <a:bodyPr/>
                    <a:lstStyle/>
                    <a:p>
                      <a:r>
                        <a:rPr lang="en-US" dirty="0"/>
                        <a:t>Heating may cause a fire</a:t>
                      </a:r>
                    </a:p>
                  </a:txBody>
                  <a:tcPr anchor="ctr"/>
                </a:tc>
                <a:tc>
                  <a:txBody>
                    <a:bodyPr/>
                    <a:lstStyle/>
                    <a:p>
                      <a:r>
                        <a:rPr lang="en-US" dirty="0"/>
                        <a:t>H242, </a:t>
                      </a:r>
                      <a:r>
                        <a:rPr lang="en-US" sz="1800" b="0" kern="0" dirty="0">
                          <a:solidFill>
                            <a:srgbClr val="000000"/>
                          </a:solidFill>
                          <a:effectLst/>
                          <a:latin typeface="+mn-lt"/>
                          <a:ea typeface="Times New Roman" panose="02020603050405020304" pitchFamily="18" charset="0"/>
                          <a:cs typeface="Times New Roman" panose="02020603050405020304" pitchFamily="18" charset="0"/>
                        </a:rPr>
                        <a:t>Organic Peroxide, </a:t>
                      </a:r>
                      <a:r>
                        <a:rPr lang="en-US" dirty="0"/>
                        <a:t>Type C</a:t>
                      </a:r>
                      <a:r>
                        <a:rPr lang="en-US" baseline="0" dirty="0"/>
                        <a:t> </a:t>
                      </a:r>
                      <a:r>
                        <a:rPr lang="en-US" sz="1400" i="1" dirty="0"/>
                        <a:t>or</a:t>
                      </a:r>
                      <a:r>
                        <a:rPr lang="en-US" sz="1800" i="0" baseline="0" dirty="0"/>
                        <a:t> </a:t>
                      </a:r>
                      <a:r>
                        <a:rPr lang="en-US" dirty="0"/>
                        <a:t>D</a:t>
                      </a:r>
                    </a:p>
                  </a:txBody>
                  <a:tcPr anchor="ctr"/>
                </a:tc>
                <a:tc>
                  <a:txBody>
                    <a:bodyPr/>
                    <a:lstStyle/>
                    <a:p>
                      <a:pPr algn="ctr"/>
                      <a:r>
                        <a:rPr lang="en-US" dirty="0">
                          <a:latin typeface="Times New Roman" panose="02020603050405020304" pitchFamily="18" charset="0"/>
                          <a:cs typeface="Times New Roman" panose="02020603050405020304" pitchFamily="18" charset="0"/>
                        </a:rPr>
                        <a:t>II</a:t>
                      </a:r>
                    </a:p>
                  </a:txBody>
                  <a:tcPr anchor="ctr"/>
                </a:tc>
                <a:extLst>
                  <a:ext uri="{0D108BD9-81ED-4DB2-BD59-A6C34878D82A}">
                    <a16:rowId xmlns:a16="http://schemas.microsoft.com/office/drawing/2014/main" val="537066911"/>
                  </a:ext>
                </a:extLst>
              </a:tr>
              <a:tr h="610562">
                <a:tc>
                  <a:txBody>
                    <a:bodyPr/>
                    <a:lstStyle/>
                    <a:p>
                      <a:endParaRPr lang="en-US" dirty="0"/>
                    </a:p>
                  </a:txBody>
                  <a:tcPr/>
                </a:tc>
                <a:tc>
                  <a:txBody>
                    <a:bodyPr/>
                    <a:lstStyle/>
                    <a:p>
                      <a:pPr algn="ctr"/>
                      <a:r>
                        <a:rPr lang="en-US" dirty="0"/>
                        <a:t>Warning</a:t>
                      </a:r>
                    </a:p>
                  </a:txBody>
                  <a:tcPr anchor="ctr"/>
                </a:tc>
                <a:tc>
                  <a:txBody>
                    <a:bodyPr/>
                    <a:lstStyle/>
                    <a:p>
                      <a:r>
                        <a:rPr lang="en-US" sz="1800" kern="1200" dirty="0">
                          <a:solidFill>
                            <a:schemeClr val="dk1"/>
                          </a:solidFill>
                          <a:effectLst/>
                          <a:latin typeface="+mn-lt"/>
                          <a:ea typeface="+mn-ea"/>
                          <a:cs typeface="+mn-cs"/>
                        </a:rPr>
                        <a:t>Heating may cause a fire</a:t>
                      </a:r>
                      <a:endParaRPr lang="en-US" dirty="0"/>
                    </a:p>
                  </a:txBody>
                  <a:tcPr anchor="ctr"/>
                </a:tc>
                <a:tc>
                  <a:txBody>
                    <a:bodyPr/>
                    <a:lstStyle/>
                    <a:p>
                      <a:r>
                        <a:rPr lang="pt-BR" dirty="0"/>
                        <a:t>H242, </a:t>
                      </a:r>
                      <a:r>
                        <a:rPr lang="en-US" sz="1800" b="0" kern="0" dirty="0">
                          <a:solidFill>
                            <a:srgbClr val="000000"/>
                          </a:solidFill>
                          <a:effectLst/>
                          <a:latin typeface="+mn-lt"/>
                          <a:ea typeface="Times New Roman" panose="02020603050405020304" pitchFamily="18" charset="0"/>
                          <a:cs typeface="Times New Roman" panose="02020603050405020304" pitchFamily="18" charset="0"/>
                        </a:rPr>
                        <a:t>Organic Peroxide, </a:t>
                      </a:r>
                      <a:r>
                        <a:rPr lang="pt-BR" dirty="0"/>
                        <a:t>Type E</a:t>
                      </a:r>
                    </a:p>
                  </a:txBody>
                  <a:tcPr anchor="ctr"/>
                </a:tc>
                <a:tc>
                  <a:txBody>
                    <a:bodyPr/>
                    <a:lstStyle/>
                    <a:p>
                      <a:pPr algn="ctr"/>
                      <a:r>
                        <a:rPr lang="en-US" dirty="0">
                          <a:latin typeface="Times New Roman" panose="02020603050405020304" pitchFamily="18" charset="0"/>
                          <a:cs typeface="Times New Roman" panose="02020603050405020304" pitchFamily="18" charset="0"/>
                        </a:rPr>
                        <a:t>III</a:t>
                      </a:r>
                    </a:p>
                  </a:txBody>
                  <a:tcPr anchor="ctr"/>
                </a:tc>
                <a:extLst>
                  <a:ext uri="{0D108BD9-81ED-4DB2-BD59-A6C34878D82A}">
                    <a16:rowId xmlns:a16="http://schemas.microsoft.com/office/drawing/2014/main" val="3089856702"/>
                  </a:ext>
                </a:extLst>
              </a:tr>
              <a:tr h="610562">
                <a:tc>
                  <a:txBody>
                    <a:bodyPr/>
                    <a:lstStyle/>
                    <a:p>
                      <a:endParaRPr lang="en-US" dirty="0"/>
                    </a:p>
                  </a:txBody>
                  <a:tcPr/>
                </a:tc>
                <a:tc>
                  <a:txBody>
                    <a:bodyPr/>
                    <a:lstStyle/>
                    <a:p>
                      <a:pPr algn="ctr"/>
                      <a:r>
                        <a:rPr lang="en-US" dirty="0"/>
                        <a:t>Warning</a:t>
                      </a:r>
                    </a:p>
                  </a:txBody>
                  <a:tcPr anchor="ctr"/>
                </a:tc>
                <a:tc>
                  <a:txBody>
                    <a:bodyPr/>
                    <a:lstStyle/>
                    <a:p>
                      <a:r>
                        <a:rPr lang="en-US" sz="1800" kern="1200" dirty="0">
                          <a:solidFill>
                            <a:schemeClr val="dk1"/>
                          </a:solidFill>
                          <a:effectLst/>
                          <a:latin typeface="+mn-lt"/>
                          <a:ea typeface="+mn-ea"/>
                          <a:cs typeface="+mn-cs"/>
                        </a:rPr>
                        <a:t>Heating may cause a fire</a:t>
                      </a:r>
                      <a:endParaRPr lang="en-US" dirty="0"/>
                    </a:p>
                  </a:txBody>
                  <a:tcPr anchor="ctr"/>
                </a:tc>
                <a:tc>
                  <a:txBody>
                    <a:bodyPr/>
                    <a:lstStyle/>
                    <a:p>
                      <a:r>
                        <a:rPr lang="pt-BR" dirty="0"/>
                        <a:t>H242, </a:t>
                      </a:r>
                      <a:r>
                        <a:rPr lang="en-US" sz="1800" b="0" kern="0" dirty="0">
                          <a:solidFill>
                            <a:srgbClr val="000000"/>
                          </a:solidFill>
                          <a:effectLst/>
                          <a:latin typeface="+mn-lt"/>
                          <a:ea typeface="Times New Roman" panose="02020603050405020304" pitchFamily="18" charset="0"/>
                          <a:cs typeface="Times New Roman" panose="02020603050405020304" pitchFamily="18" charset="0"/>
                        </a:rPr>
                        <a:t>Organic Peroxide, </a:t>
                      </a:r>
                      <a:r>
                        <a:rPr lang="pt-BR" dirty="0"/>
                        <a:t>Type F</a:t>
                      </a:r>
                    </a:p>
                  </a:txBody>
                  <a:tcPr anchor="ctr"/>
                </a:tc>
                <a:tc>
                  <a:txBody>
                    <a:bodyPr/>
                    <a:lstStyle/>
                    <a:p>
                      <a:pPr algn="ctr"/>
                      <a:r>
                        <a:rPr lang="en-US" dirty="0">
                          <a:latin typeface="Times New Roman" panose="02020603050405020304" pitchFamily="18" charset="0"/>
                          <a:cs typeface="Times New Roman" panose="02020603050405020304" pitchFamily="18" charset="0"/>
                        </a:rPr>
                        <a:t>IV</a:t>
                      </a:r>
                      <a:endParaRPr lang="en-US" dirty="0"/>
                    </a:p>
                  </a:txBody>
                  <a:tcPr anchor="ctr"/>
                </a:tc>
                <a:extLst>
                  <a:ext uri="{0D108BD9-81ED-4DB2-BD59-A6C34878D82A}">
                    <a16:rowId xmlns:a16="http://schemas.microsoft.com/office/drawing/2014/main" val="3988672133"/>
                  </a:ext>
                </a:extLst>
              </a:tr>
              <a:tr h="610562">
                <a:tc>
                  <a:txBody>
                    <a:bodyPr/>
                    <a:lstStyle/>
                    <a:p>
                      <a:endParaRPr lang="en-US" dirty="0"/>
                    </a:p>
                  </a:txBody>
                  <a:tcPr/>
                </a:tc>
                <a:tc>
                  <a:txBody>
                    <a:bodyPr/>
                    <a:lstStyle/>
                    <a:p>
                      <a:pPr algn="ctr"/>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Heating may cause a fire</a:t>
                      </a:r>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H242, </a:t>
                      </a:r>
                      <a:r>
                        <a:rPr lang="en-US" sz="1800" b="0" kern="0" dirty="0">
                          <a:solidFill>
                            <a:srgbClr val="000000"/>
                          </a:solidFill>
                          <a:effectLst/>
                          <a:latin typeface="+mn-lt"/>
                          <a:ea typeface="Times New Roman" panose="02020603050405020304" pitchFamily="18" charset="0"/>
                          <a:cs typeface="Times New Roman" panose="02020603050405020304" pitchFamily="18" charset="0"/>
                        </a:rPr>
                        <a:t>Organic Peroxide, </a:t>
                      </a:r>
                      <a:r>
                        <a:rPr lang="pt-BR" dirty="0"/>
                        <a:t>Type 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V</a:t>
                      </a:r>
                      <a:endParaRPr lang="en-US" dirty="0"/>
                    </a:p>
                  </a:txBody>
                  <a:tcPr anchor="ctr"/>
                </a:tc>
                <a:extLst>
                  <a:ext uri="{0D108BD9-81ED-4DB2-BD59-A6C34878D82A}">
                    <a16:rowId xmlns:a16="http://schemas.microsoft.com/office/drawing/2014/main" val="1389732310"/>
                  </a:ext>
                </a:extLst>
              </a:tr>
            </a:tbl>
          </a:graphicData>
        </a:graphic>
      </p:graphicFrame>
      <p:grpSp>
        <p:nvGrpSpPr>
          <p:cNvPr id="4" name="Group 3"/>
          <p:cNvGrpSpPr/>
          <p:nvPr/>
        </p:nvGrpSpPr>
        <p:grpSpPr>
          <a:xfrm>
            <a:off x="152400" y="1310245"/>
            <a:ext cx="952552" cy="2951237"/>
            <a:chOff x="152400" y="1310245"/>
            <a:chExt cx="952552" cy="2951237"/>
          </a:xfrm>
        </p:grpSpPr>
        <p:grpSp>
          <p:nvGrpSpPr>
            <p:cNvPr id="8" name="Group 7"/>
            <p:cNvGrpSpPr/>
            <p:nvPr/>
          </p:nvGrpSpPr>
          <p:grpSpPr>
            <a:xfrm>
              <a:off x="152400" y="1885950"/>
              <a:ext cx="952552" cy="457200"/>
              <a:chOff x="311785" y="1647560"/>
              <a:chExt cx="952552" cy="457200"/>
            </a:xfrm>
          </p:grpSpPr>
          <p:pic>
            <p:nvPicPr>
              <p:cNvPr id="13" name="Picture 12"/>
              <p:cNvPicPr/>
              <p:nvPr/>
            </p:nvPicPr>
            <p:blipFill>
              <a:blip r:embed="rId5" cstate="print">
                <a:extLst>
                  <a:ext uri="{28A0092B-C50C-407E-A947-70E740481C1C}">
                    <a14:useLocalDpi xmlns:a14="http://schemas.microsoft.com/office/drawing/2010/main" val="0"/>
                  </a:ext>
                </a:extLst>
              </a:blip>
              <a:stretch>
                <a:fillRect/>
              </a:stretch>
            </p:blipFill>
            <p:spPr>
              <a:xfrm>
                <a:off x="311785" y="1647560"/>
                <a:ext cx="450215" cy="457200"/>
              </a:xfrm>
              <a:prstGeom prst="rect">
                <a:avLst/>
              </a:prstGeom>
            </p:spPr>
          </p:pic>
          <p:pic>
            <p:nvPicPr>
              <p:cNvPr id="14" name="Picture 13"/>
              <p:cNvPicPr/>
              <p:nvPr/>
            </p:nvPicPr>
            <p:blipFill>
              <a:blip r:embed="rId6" cstate="print">
                <a:extLst>
                  <a:ext uri="{28A0092B-C50C-407E-A947-70E740481C1C}">
                    <a14:useLocalDpi xmlns:a14="http://schemas.microsoft.com/office/drawing/2010/main" val="0"/>
                  </a:ext>
                </a:extLst>
              </a:blip>
              <a:stretch>
                <a:fillRect/>
              </a:stretch>
            </p:blipFill>
            <p:spPr>
              <a:xfrm>
                <a:off x="805867" y="1647560"/>
                <a:ext cx="458470" cy="457200"/>
              </a:xfrm>
              <a:prstGeom prst="rect">
                <a:avLst/>
              </a:prstGeom>
            </p:spPr>
          </p:pic>
        </p:grpSp>
        <p:pic>
          <p:nvPicPr>
            <p:cNvPr id="15" name="Picture 14"/>
            <p:cNvPicPr/>
            <p:nvPr/>
          </p:nvPicPr>
          <p:blipFill>
            <a:blip r:embed="rId6" cstate="print">
              <a:extLst>
                <a:ext uri="{28A0092B-C50C-407E-A947-70E740481C1C}">
                  <a14:useLocalDpi xmlns:a14="http://schemas.microsoft.com/office/drawing/2010/main" val="0"/>
                </a:ext>
              </a:extLst>
            </a:blip>
            <a:stretch>
              <a:fillRect/>
            </a:stretch>
          </p:blipFill>
          <p:spPr>
            <a:xfrm>
              <a:off x="390034" y="3143651"/>
              <a:ext cx="458470" cy="457200"/>
            </a:xfrm>
            <a:prstGeom prst="rect">
              <a:avLst/>
            </a:prstGeom>
          </p:spPr>
        </p:pic>
        <p:pic>
          <p:nvPicPr>
            <p:cNvPr id="16" name="Picture 15"/>
            <p:cNvPicPr/>
            <p:nvPr/>
          </p:nvPicPr>
          <p:blipFill>
            <a:blip r:embed="rId6" cstate="print">
              <a:extLst>
                <a:ext uri="{28A0092B-C50C-407E-A947-70E740481C1C}">
                  <a14:useLocalDpi xmlns:a14="http://schemas.microsoft.com/office/drawing/2010/main" val="0"/>
                </a:ext>
              </a:extLst>
            </a:blip>
            <a:stretch>
              <a:fillRect/>
            </a:stretch>
          </p:blipFill>
          <p:spPr>
            <a:xfrm>
              <a:off x="408844" y="2512686"/>
              <a:ext cx="458470" cy="457200"/>
            </a:xfrm>
            <a:prstGeom prst="rect">
              <a:avLst/>
            </a:prstGeom>
          </p:spPr>
        </p:pic>
        <p:pic>
          <p:nvPicPr>
            <p:cNvPr id="18" name="Picture 17"/>
            <p:cNvPicPr/>
            <p:nvPr/>
          </p:nvPicPr>
          <p:blipFill>
            <a:blip r:embed="rId5" cstate="print">
              <a:extLst>
                <a:ext uri="{28A0092B-C50C-407E-A947-70E740481C1C}">
                  <a14:useLocalDpi xmlns:a14="http://schemas.microsoft.com/office/drawing/2010/main" val="0"/>
                </a:ext>
              </a:extLst>
            </a:blip>
            <a:stretch>
              <a:fillRect/>
            </a:stretch>
          </p:blipFill>
          <p:spPr>
            <a:xfrm>
              <a:off x="398289" y="1310245"/>
              <a:ext cx="450215" cy="457200"/>
            </a:xfrm>
            <a:prstGeom prst="rect">
              <a:avLst/>
            </a:prstGeom>
          </p:spPr>
        </p:pic>
        <p:pic>
          <p:nvPicPr>
            <p:cNvPr id="19" name="Picture 18"/>
            <p:cNvPicPr/>
            <p:nvPr/>
          </p:nvPicPr>
          <p:blipFill>
            <a:blip r:embed="rId6" cstate="print">
              <a:extLst>
                <a:ext uri="{28A0092B-C50C-407E-A947-70E740481C1C}">
                  <a14:useLocalDpi xmlns:a14="http://schemas.microsoft.com/office/drawing/2010/main" val="0"/>
                </a:ext>
              </a:extLst>
            </a:blip>
            <a:stretch>
              <a:fillRect/>
            </a:stretch>
          </p:blipFill>
          <p:spPr>
            <a:xfrm>
              <a:off x="417247" y="3804282"/>
              <a:ext cx="458470" cy="457200"/>
            </a:xfrm>
            <a:prstGeom prst="rect">
              <a:avLst/>
            </a:prstGeom>
          </p:spPr>
        </p:pic>
      </p:grpSp>
    </p:spTree>
    <p:extLst>
      <p:ext uri="{BB962C8B-B14F-4D97-AF65-F5344CB8AC3E}">
        <p14:creationId xmlns:p14="http://schemas.microsoft.com/office/powerpoint/2010/main" val="890284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81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l">
              <a:defRPr/>
            </a:pPr>
            <a:r>
              <a:rPr lang="en-US" dirty="0">
                <a:solidFill>
                  <a:srgbClr val="676A55"/>
                </a:solidFill>
                <a:effectLst>
                  <a:outerShdw blurRad="50800" dist="38100" dir="2700000" algn="tl" rotWithShape="0">
                    <a:prstClr val="black">
                      <a:alpha val="40000"/>
                    </a:prstClr>
                  </a:outerShdw>
                </a:effectLst>
                <a:latin typeface="Corbel"/>
              </a:rPr>
              <a:t>Let’s classify </a:t>
            </a:r>
            <a:r>
              <a:rPr lang="en-US" dirty="0">
                <a:solidFill>
                  <a:srgbClr val="676A55"/>
                </a:solidFill>
                <a:effectLst>
                  <a:outerShdw blurRad="50800" dist="38100" dir="2700000" algn="tl" rotWithShape="0">
                    <a:prstClr val="black">
                      <a:alpha val="40000"/>
                    </a:prstClr>
                  </a:outerShdw>
                </a:effectLst>
                <a:latin typeface="Corbel"/>
                <a:sym typeface="Wingdings" panose="05000000000000000000" pitchFamily="2" charset="2"/>
              </a:rPr>
              <a:t></a:t>
            </a:r>
            <a:endParaRPr lang="en-US" dirty="0"/>
          </a:p>
        </p:txBody>
      </p:sp>
      <p:sp>
        <p:nvSpPr>
          <p:cNvPr id="48134" name="Content Placeholder 2"/>
          <p:cNvSpPr>
            <a:spLocks noGrp="1"/>
          </p:cNvSpPr>
          <p:nvPr>
            <p:ph idx="1"/>
          </p:nvPr>
        </p:nvSpPr>
        <p:spPr/>
        <p:txBody>
          <a:bodyPr/>
          <a:lstStyle/>
          <a:p>
            <a:r>
              <a:rPr lang="en-US" sz="4000" dirty="0" err="1"/>
              <a:t>dibenzylamine</a:t>
            </a:r>
            <a:endParaRPr lang="en-US" sz="4000" dirty="0"/>
          </a:p>
          <a:p>
            <a:r>
              <a:rPr lang="en-US" altLang="en-US" sz="4000" dirty="0"/>
              <a:t>ethyl alcohol</a:t>
            </a:r>
          </a:p>
          <a:p>
            <a:r>
              <a:rPr lang="en-US" altLang="en-US" sz="4000" dirty="0"/>
              <a:t>tert-butyllithium</a:t>
            </a:r>
          </a:p>
          <a:p>
            <a:r>
              <a:rPr lang="en-US" altLang="en-US" sz="4000" dirty="0"/>
              <a:t>acetone</a:t>
            </a:r>
          </a:p>
        </p:txBody>
      </p:sp>
      <p:pic>
        <p:nvPicPr>
          <p:cNvPr id="3" name="Picture 2">
            <a:extLst>
              <a:ext uri="{FF2B5EF4-FFF2-40B4-BE49-F238E27FC236}">
                <a16:creationId xmlns:a16="http://schemas.microsoft.com/office/drawing/2014/main" id="{4D1DEAF6-F322-5D94-9418-C766D0CB3AF6}"/>
              </a:ext>
            </a:extLst>
          </p:cNvPr>
          <p:cNvPicPr>
            <a:picLocks noChangeAspect="1"/>
          </p:cNvPicPr>
          <p:nvPr/>
        </p:nvPicPr>
        <p:blipFill rotWithShape="1">
          <a:blip r:embed="rId4"/>
          <a:srcRect b="46431"/>
          <a:stretch/>
        </p:blipFill>
        <p:spPr>
          <a:xfrm>
            <a:off x="4396518" y="796283"/>
            <a:ext cx="2813773" cy="1097437"/>
          </a:xfrm>
          <a:prstGeom prst="rect">
            <a:avLst/>
          </a:prstGeom>
        </p:spPr>
      </p:pic>
      <p:pic>
        <p:nvPicPr>
          <p:cNvPr id="8" name="Picture 7">
            <a:extLst>
              <a:ext uri="{FF2B5EF4-FFF2-40B4-BE49-F238E27FC236}">
                <a16:creationId xmlns:a16="http://schemas.microsoft.com/office/drawing/2014/main" id="{91622B37-90CA-BC2A-C4C0-92001BD727FC}"/>
              </a:ext>
            </a:extLst>
          </p:cNvPr>
          <p:cNvPicPr>
            <a:picLocks noChangeAspect="1"/>
          </p:cNvPicPr>
          <p:nvPr/>
        </p:nvPicPr>
        <p:blipFill rotWithShape="1">
          <a:blip r:embed="rId5"/>
          <a:srcRect l="6772" t="15509" b="6445"/>
          <a:stretch/>
        </p:blipFill>
        <p:spPr>
          <a:xfrm>
            <a:off x="3857808" y="1952589"/>
            <a:ext cx="1428383" cy="609600"/>
          </a:xfrm>
          <a:prstGeom prst="rect">
            <a:avLst/>
          </a:prstGeom>
        </p:spPr>
      </p:pic>
      <p:pic>
        <p:nvPicPr>
          <p:cNvPr id="12" name="Picture 11">
            <a:extLst>
              <a:ext uri="{FF2B5EF4-FFF2-40B4-BE49-F238E27FC236}">
                <a16:creationId xmlns:a16="http://schemas.microsoft.com/office/drawing/2014/main" id="{BED9B0E6-82E3-3913-1EAB-B67C63BC5CAF}"/>
              </a:ext>
            </a:extLst>
          </p:cNvPr>
          <p:cNvPicPr>
            <a:picLocks noChangeAspect="1"/>
          </p:cNvPicPr>
          <p:nvPr/>
        </p:nvPicPr>
        <p:blipFill>
          <a:blip r:embed="rId6"/>
          <a:stretch>
            <a:fillRect/>
          </a:stretch>
        </p:blipFill>
        <p:spPr>
          <a:xfrm>
            <a:off x="5588052" y="2128696"/>
            <a:ext cx="1100290" cy="1286053"/>
          </a:xfrm>
          <a:prstGeom prst="rect">
            <a:avLst/>
          </a:prstGeom>
        </p:spPr>
      </p:pic>
      <p:pic>
        <p:nvPicPr>
          <p:cNvPr id="14" name="Picture 13">
            <a:extLst>
              <a:ext uri="{FF2B5EF4-FFF2-40B4-BE49-F238E27FC236}">
                <a16:creationId xmlns:a16="http://schemas.microsoft.com/office/drawing/2014/main" id="{9FBF97D3-A0C3-130E-A778-7DDB5DE3BE8E}"/>
              </a:ext>
            </a:extLst>
          </p:cNvPr>
          <p:cNvPicPr>
            <a:picLocks noChangeAspect="1"/>
          </p:cNvPicPr>
          <p:nvPr/>
        </p:nvPicPr>
        <p:blipFill>
          <a:blip r:embed="rId7"/>
          <a:stretch>
            <a:fillRect/>
          </a:stretch>
        </p:blipFill>
        <p:spPr>
          <a:xfrm>
            <a:off x="6519710" y="2850291"/>
            <a:ext cx="1100290" cy="262454"/>
          </a:xfrm>
          <a:prstGeom prst="rect">
            <a:avLst/>
          </a:prstGeom>
        </p:spPr>
      </p:pic>
      <p:pic>
        <p:nvPicPr>
          <p:cNvPr id="16" name="Picture 15">
            <a:extLst>
              <a:ext uri="{FF2B5EF4-FFF2-40B4-BE49-F238E27FC236}">
                <a16:creationId xmlns:a16="http://schemas.microsoft.com/office/drawing/2014/main" id="{78D05E0A-A8B8-9176-9253-5176AD92722C}"/>
              </a:ext>
            </a:extLst>
          </p:cNvPr>
          <p:cNvPicPr>
            <a:picLocks noChangeAspect="1"/>
          </p:cNvPicPr>
          <p:nvPr/>
        </p:nvPicPr>
        <p:blipFill>
          <a:blip r:embed="rId8"/>
          <a:stretch>
            <a:fillRect/>
          </a:stretch>
        </p:blipFill>
        <p:spPr>
          <a:xfrm>
            <a:off x="2781300" y="3347628"/>
            <a:ext cx="1204505" cy="109743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52400" y="206375"/>
            <a:ext cx="8915400" cy="857250"/>
          </a:xfrm>
          <a:prstGeom prst="rect">
            <a:avLst/>
          </a:prstGeom>
        </p:spPr>
        <p:txBody>
          <a:bodyPr/>
          <a:lstStyle>
            <a:lvl1pPr algn="ctr"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Corbel" pitchFamily="34" charset="0"/>
              </a:defRPr>
            </a:lvl2pPr>
            <a:lvl3pPr algn="l" rtl="0" eaLnBrk="0" fontAlgn="base" hangingPunct="0">
              <a:spcBef>
                <a:spcPct val="0"/>
              </a:spcBef>
              <a:spcAft>
                <a:spcPct val="0"/>
              </a:spcAft>
              <a:defRPr sz="4100" b="1">
                <a:solidFill>
                  <a:schemeClr val="tx2"/>
                </a:solidFill>
                <a:latin typeface="Corbel" pitchFamily="34" charset="0"/>
              </a:defRPr>
            </a:lvl3pPr>
            <a:lvl4pPr algn="l" rtl="0" eaLnBrk="0" fontAlgn="base" hangingPunct="0">
              <a:spcBef>
                <a:spcPct val="0"/>
              </a:spcBef>
              <a:spcAft>
                <a:spcPct val="0"/>
              </a:spcAft>
              <a:defRPr sz="4100" b="1">
                <a:solidFill>
                  <a:schemeClr val="tx2"/>
                </a:solidFill>
                <a:latin typeface="Corbel" pitchFamily="34" charset="0"/>
              </a:defRPr>
            </a:lvl4pPr>
            <a:lvl5pPr algn="l" rtl="0" eaLnBrk="0" fontAlgn="base" hangingPunct="0">
              <a:spcBef>
                <a:spcPct val="0"/>
              </a:spcBef>
              <a:spcAft>
                <a:spcPct val="0"/>
              </a:spcAft>
              <a:defRPr sz="4100" b="1">
                <a:solidFill>
                  <a:schemeClr val="tx2"/>
                </a:solidFill>
                <a:latin typeface="Corbel" pitchFamily="34" charset="0"/>
              </a:defRPr>
            </a:lvl5pPr>
            <a:lvl6pPr marL="457200" algn="l" rtl="0" fontAlgn="base">
              <a:spcBef>
                <a:spcPct val="0"/>
              </a:spcBef>
              <a:spcAft>
                <a:spcPct val="0"/>
              </a:spcAft>
              <a:defRPr sz="4100" b="1">
                <a:solidFill>
                  <a:schemeClr val="tx2"/>
                </a:solidFill>
                <a:latin typeface="Corbel" pitchFamily="34" charset="0"/>
              </a:defRPr>
            </a:lvl6pPr>
            <a:lvl7pPr marL="914400" algn="l" rtl="0" fontAlgn="base">
              <a:spcBef>
                <a:spcPct val="0"/>
              </a:spcBef>
              <a:spcAft>
                <a:spcPct val="0"/>
              </a:spcAft>
              <a:defRPr sz="4100" b="1">
                <a:solidFill>
                  <a:schemeClr val="tx2"/>
                </a:solidFill>
                <a:latin typeface="Corbel" pitchFamily="34" charset="0"/>
              </a:defRPr>
            </a:lvl7pPr>
            <a:lvl8pPr marL="1371600" algn="l" rtl="0" fontAlgn="base">
              <a:spcBef>
                <a:spcPct val="0"/>
              </a:spcBef>
              <a:spcAft>
                <a:spcPct val="0"/>
              </a:spcAft>
              <a:defRPr sz="4100" b="1">
                <a:solidFill>
                  <a:schemeClr val="tx2"/>
                </a:solidFill>
                <a:latin typeface="Corbel" pitchFamily="34" charset="0"/>
              </a:defRPr>
            </a:lvl8pPr>
            <a:lvl9pPr marL="1828800" algn="l" rtl="0" fontAlgn="base">
              <a:spcBef>
                <a:spcPct val="0"/>
              </a:spcBef>
              <a:spcAft>
                <a:spcPct val="0"/>
              </a:spcAft>
              <a:defRPr sz="4100" b="1">
                <a:solidFill>
                  <a:schemeClr val="tx2"/>
                </a:solidFill>
                <a:latin typeface="Corbel" pitchFamily="34" charset="0"/>
              </a:defRPr>
            </a:lvl9pPr>
            <a:extLst/>
          </a:lstStyle>
          <a:p>
            <a:pPr algn="l" eaLnBrk="1" fontAlgn="auto" hangingPunct="1">
              <a:spcAft>
                <a:spcPts val="0"/>
              </a:spcAft>
              <a:defRPr/>
            </a:pPr>
            <a:endParaRPr lang="en-US" sz="3700" dirty="0">
              <a:solidFill>
                <a:srgbClr val="676A55"/>
              </a:solidFill>
              <a:effectLst>
                <a:outerShdw blurRad="50800" dist="38100" dir="2700000" algn="tl" rotWithShape="0">
                  <a:prstClr val="black">
                    <a:alpha val="40000"/>
                  </a:prstClr>
                </a:outerShdw>
              </a:effectLst>
              <a:latin typeface="Corbel"/>
            </a:endParaRPr>
          </a:p>
        </p:txBody>
      </p:sp>
      <p:pic>
        <p:nvPicPr>
          <p:cNvPr id="563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65613"/>
            <a:ext cx="5791200"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324600" y="4476750"/>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5632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DAE05D42-6A3A-7C8F-496D-CBADF733A04B}"/>
              </a:ext>
            </a:extLst>
          </p:cNvPr>
          <p:cNvSpPr>
            <a:spLocks noGrp="1"/>
          </p:cNvSpPr>
          <p:nvPr>
            <p:ph type="ctrTitle"/>
          </p:nvPr>
        </p:nvSpPr>
        <p:spPr>
          <a:xfrm>
            <a:off x="457200" y="918306"/>
            <a:ext cx="7772400" cy="2872645"/>
          </a:xfrm>
        </p:spPr>
        <p:txBody>
          <a:bodyPr/>
          <a:lstStyle/>
          <a:p>
            <a:r>
              <a:rPr lang="en-US" altLang="en-US" sz="8800" b="1" dirty="0">
                <a:solidFill>
                  <a:srgbClr val="676A55"/>
                </a:solidFill>
                <a:latin typeface="Corbel" panose="020B0503020204020204" pitchFamily="34" charset="0"/>
              </a:rPr>
              <a:t>Short</a:t>
            </a:r>
            <a:br>
              <a:rPr lang="en-US" altLang="en-US" sz="8800" b="1" dirty="0">
                <a:solidFill>
                  <a:srgbClr val="676A55"/>
                </a:solidFill>
                <a:latin typeface="Corbel" panose="020B0503020204020204" pitchFamily="34" charset="0"/>
              </a:rPr>
            </a:br>
            <a:r>
              <a:rPr lang="en-US" altLang="en-US" sz="8800" b="1" dirty="0">
                <a:solidFill>
                  <a:srgbClr val="676A55"/>
                </a:solidFill>
                <a:latin typeface="Corbel" panose="020B0503020204020204" pitchFamily="34" charset="0"/>
              </a:rPr>
              <a:t>Break Time!</a:t>
            </a:r>
            <a:endParaRPr lang="en-US" sz="8800" dirty="0"/>
          </a:p>
        </p:txBody>
      </p:sp>
      <p:pic>
        <p:nvPicPr>
          <p:cNvPr id="3" name="Picture 2" descr="A black background with a black square&#10;&#10;Description automatically generated with medium confidence">
            <a:extLst>
              <a:ext uri="{FF2B5EF4-FFF2-40B4-BE49-F238E27FC236}">
                <a16:creationId xmlns:a16="http://schemas.microsoft.com/office/drawing/2014/main" id="{4763B650-9270-CE27-1443-3E737426256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829926" y="1227583"/>
            <a:ext cx="894706" cy="1015703"/>
          </a:xfrm>
          <a:prstGeom prst="rect">
            <a:avLst/>
          </a:prstGeom>
        </p:spPr>
      </p:pic>
    </p:spTree>
    <p:extLst>
      <p:ext uri="{BB962C8B-B14F-4D97-AF65-F5344CB8AC3E}">
        <p14:creationId xmlns:p14="http://schemas.microsoft.com/office/powerpoint/2010/main" val="1387650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81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l">
              <a:defRPr/>
            </a:pPr>
            <a:r>
              <a:rPr lang="en-US" dirty="0"/>
              <a:t>Dibenzylamine</a:t>
            </a:r>
          </a:p>
        </p:txBody>
      </p:sp>
      <p:sp>
        <p:nvSpPr>
          <p:cNvPr id="48134" name="Content Placeholder 2"/>
          <p:cNvSpPr>
            <a:spLocks noGrp="1"/>
          </p:cNvSpPr>
          <p:nvPr>
            <p:ph idx="1"/>
          </p:nvPr>
        </p:nvSpPr>
        <p:spPr/>
        <p:txBody>
          <a:bodyPr/>
          <a:lstStyle/>
          <a:p>
            <a:r>
              <a:rPr lang="en-US" dirty="0">
                <a:hlinkClick r:id="rId4"/>
              </a:rPr>
              <a:t>https://commonchemistry.cas.org/</a:t>
            </a:r>
            <a:endParaRPr lang="en-US" dirty="0"/>
          </a:p>
          <a:p>
            <a:r>
              <a:rPr lang="en-US" altLang="en-US" sz="2800" dirty="0"/>
              <a:t>CAS: 103-49-1</a:t>
            </a:r>
          </a:p>
          <a:p>
            <a:r>
              <a:rPr lang="en-US" altLang="en-US" sz="2800" dirty="0"/>
              <a:t>Boiling Point 270 °C</a:t>
            </a:r>
          </a:p>
          <a:p>
            <a:r>
              <a:rPr lang="en-US" altLang="en-US" sz="2800" dirty="0"/>
              <a:t>Melting Point -26 °C</a:t>
            </a:r>
          </a:p>
        </p:txBody>
      </p:sp>
      <p:pic>
        <p:nvPicPr>
          <p:cNvPr id="4" name="Picture 3">
            <a:extLst>
              <a:ext uri="{FF2B5EF4-FFF2-40B4-BE49-F238E27FC236}">
                <a16:creationId xmlns:a16="http://schemas.microsoft.com/office/drawing/2014/main" id="{F217B3C7-FBC0-53BE-4AB9-8FD393B4F1AF}"/>
              </a:ext>
            </a:extLst>
          </p:cNvPr>
          <p:cNvPicPr>
            <a:picLocks noChangeAspect="1"/>
          </p:cNvPicPr>
          <p:nvPr/>
        </p:nvPicPr>
        <p:blipFill rotWithShape="1">
          <a:blip r:embed="rId5"/>
          <a:srcRect b="46431"/>
          <a:stretch/>
        </p:blipFill>
        <p:spPr>
          <a:xfrm>
            <a:off x="4366880" y="1885950"/>
            <a:ext cx="3710319" cy="1447111"/>
          </a:xfrm>
          <a:prstGeom prst="rect">
            <a:avLst/>
          </a:prstGeom>
        </p:spPr>
      </p:pic>
    </p:spTree>
    <p:extLst>
      <p:ext uri="{BB962C8B-B14F-4D97-AF65-F5344CB8AC3E}">
        <p14:creationId xmlns:p14="http://schemas.microsoft.com/office/powerpoint/2010/main" val="2731825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81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l">
              <a:defRPr/>
            </a:pPr>
            <a:r>
              <a:rPr lang="en-US" dirty="0"/>
              <a:t>Dibenzylamine </a:t>
            </a:r>
            <a:r>
              <a:rPr lang="en-US" sz="1800" i="1" dirty="0"/>
              <a:t>(continued)</a:t>
            </a:r>
          </a:p>
        </p:txBody>
      </p:sp>
      <p:sp>
        <p:nvSpPr>
          <p:cNvPr id="48134" name="Content Placeholder 2"/>
          <p:cNvSpPr>
            <a:spLocks noGrp="1"/>
          </p:cNvSpPr>
          <p:nvPr>
            <p:ph idx="1"/>
          </p:nvPr>
        </p:nvSpPr>
        <p:spPr>
          <a:xfrm>
            <a:off x="266700" y="973137"/>
            <a:ext cx="8610600" cy="3197225"/>
          </a:xfrm>
        </p:spPr>
        <p:txBody>
          <a:bodyPr/>
          <a:lstStyle/>
          <a:p>
            <a:r>
              <a:rPr lang="en-US" dirty="0">
                <a:hlinkClick r:id="rId4"/>
              </a:rPr>
              <a:t>https://pubchem.ncbi.nlm.nih.gov/</a:t>
            </a:r>
            <a:endParaRPr lang="en-US" dirty="0"/>
          </a:p>
          <a:p>
            <a:pPr lvl="4"/>
            <a:r>
              <a:rPr lang="en-US" dirty="0">
                <a:hlinkClick r:id="rId5"/>
              </a:rPr>
              <a:t>https://pubchem.ncbi.nlm.nih.gov/compound/7656</a:t>
            </a:r>
            <a:r>
              <a:rPr lang="en-US" dirty="0"/>
              <a:t> </a:t>
            </a:r>
          </a:p>
          <a:p>
            <a:r>
              <a:rPr lang="en-US" dirty="0"/>
              <a:t>GHS Hazard Statements</a:t>
            </a:r>
          </a:p>
          <a:p>
            <a:pPr marL="0" indent="0" algn="l">
              <a:buNone/>
            </a:pPr>
            <a:r>
              <a:rPr lang="en-US" sz="1200" b="0" i="0" dirty="0">
                <a:solidFill>
                  <a:srgbClr val="111827"/>
                </a:solidFill>
                <a:effectLst/>
                <a:latin typeface="ui-sans-serif"/>
              </a:rPr>
              <a:t>H302 (</a:t>
            </a:r>
            <a:r>
              <a:rPr lang="en-US" sz="1200" b="1" i="0" dirty="0">
                <a:solidFill>
                  <a:srgbClr val="C00000"/>
                </a:solidFill>
                <a:effectLst/>
                <a:latin typeface="ui-sans-serif"/>
              </a:rPr>
              <a:t>99.58%</a:t>
            </a:r>
            <a:r>
              <a:rPr lang="en-US" sz="1200" b="1" i="0" dirty="0">
                <a:effectLst/>
                <a:latin typeface="ui-sans-serif"/>
              </a:rPr>
              <a:t>):</a:t>
            </a:r>
            <a:r>
              <a:rPr lang="en-US" sz="1200" b="1" i="0" dirty="0">
                <a:solidFill>
                  <a:srgbClr val="C00000"/>
                </a:solidFill>
                <a:effectLst/>
                <a:latin typeface="ui-sans-serif"/>
              </a:rPr>
              <a:t> </a:t>
            </a:r>
            <a:r>
              <a:rPr lang="en-US" sz="1200" b="1" i="0" dirty="0">
                <a:solidFill>
                  <a:srgbClr val="111827"/>
                </a:solidFill>
                <a:effectLst/>
                <a:latin typeface="ui-sans-serif"/>
              </a:rPr>
              <a:t>Harmful if swallowed </a:t>
            </a:r>
            <a:r>
              <a:rPr lang="en-US" sz="1200" b="0" i="0" dirty="0">
                <a:solidFill>
                  <a:srgbClr val="111827"/>
                </a:solidFill>
                <a:effectLst/>
                <a:latin typeface="ui-sans-serif"/>
              </a:rPr>
              <a:t>[</a:t>
            </a:r>
            <a:r>
              <a:rPr lang="en-US" sz="1200" b="1" i="0" dirty="0">
                <a:solidFill>
                  <a:srgbClr val="C00000"/>
                </a:solidFill>
                <a:effectLst/>
                <a:latin typeface="ui-sans-serif"/>
              </a:rPr>
              <a:t>Warning</a:t>
            </a:r>
            <a:r>
              <a:rPr lang="en-US" sz="1200" b="0" i="0" dirty="0">
                <a:solidFill>
                  <a:srgbClr val="C00000"/>
                </a:solidFill>
                <a:effectLst/>
                <a:latin typeface="ui-sans-serif"/>
              </a:rPr>
              <a:t> </a:t>
            </a:r>
            <a:r>
              <a:rPr lang="en-US" sz="1200" b="0" i="0" dirty="0">
                <a:solidFill>
                  <a:srgbClr val="111827"/>
                </a:solidFill>
                <a:effectLst/>
                <a:latin typeface="ui-sans-serif"/>
              </a:rPr>
              <a:t>Acute toxicity, oral]</a:t>
            </a:r>
          </a:p>
          <a:p>
            <a:pPr marL="0" indent="0" algn="l">
              <a:buNone/>
            </a:pPr>
            <a:r>
              <a:rPr lang="en-US" sz="1200" b="0" i="0" dirty="0">
                <a:solidFill>
                  <a:srgbClr val="111827"/>
                </a:solidFill>
                <a:effectLst/>
                <a:latin typeface="ui-sans-serif"/>
              </a:rPr>
              <a:t>H314 (73.31%): </a:t>
            </a:r>
            <a:r>
              <a:rPr lang="en-US" sz="1200" b="1" i="0" dirty="0">
                <a:solidFill>
                  <a:srgbClr val="111827"/>
                </a:solidFill>
                <a:effectLst/>
                <a:latin typeface="ui-sans-serif"/>
              </a:rPr>
              <a:t>Causes severe skin burns and eye damage </a:t>
            </a:r>
            <a:r>
              <a:rPr lang="en-US" sz="1200" b="0" i="0" dirty="0">
                <a:solidFill>
                  <a:srgbClr val="111827"/>
                </a:solidFill>
                <a:effectLst/>
                <a:latin typeface="ui-sans-serif"/>
              </a:rPr>
              <a:t>[</a:t>
            </a:r>
            <a:r>
              <a:rPr lang="en-US" sz="1200" b="1" i="0" dirty="0">
                <a:solidFill>
                  <a:srgbClr val="C00000"/>
                </a:solidFill>
                <a:effectLst/>
                <a:latin typeface="ui-sans-serif"/>
              </a:rPr>
              <a:t>Danger</a:t>
            </a:r>
            <a:r>
              <a:rPr lang="en-US" sz="1200" b="0" i="0" dirty="0">
                <a:solidFill>
                  <a:srgbClr val="111827"/>
                </a:solidFill>
                <a:effectLst/>
                <a:latin typeface="ui-sans-serif"/>
              </a:rPr>
              <a:t> Skin corrosion/irritation]</a:t>
            </a:r>
          </a:p>
          <a:p>
            <a:pPr marL="0" indent="0" algn="l">
              <a:buNone/>
            </a:pPr>
            <a:r>
              <a:rPr lang="en-US" sz="1200" b="0" i="0" dirty="0">
                <a:solidFill>
                  <a:srgbClr val="111827"/>
                </a:solidFill>
                <a:effectLst/>
                <a:latin typeface="ui-sans-serif"/>
              </a:rPr>
              <a:t>H315 (26.69%): </a:t>
            </a:r>
            <a:r>
              <a:rPr lang="en-US" sz="1200" b="1" i="0" dirty="0">
                <a:solidFill>
                  <a:srgbClr val="111827"/>
                </a:solidFill>
                <a:effectLst/>
                <a:latin typeface="ui-sans-serif"/>
              </a:rPr>
              <a:t>Causes skin irritation </a:t>
            </a:r>
            <a:r>
              <a:rPr lang="en-US" sz="1200" b="0" i="0" dirty="0">
                <a:solidFill>
                  <a:srgbClr val="111827"/>
                </a:solidFill>
                <a:effectLst/>
                <a:latin typeface="ui-sans-serif"/>
              </a:rPr>
              <a:t>[</a:t>
            </a:r>
            <a:r>
              <a:rPr lang="en-US" sz="1200" b="1" i="0" dirty="0">
                <a:solidFill>
                  <a:srgbClr val="C00000"/>
                </a:solidFill>
                <a:effectLst/>
                <a:latin typeface="ui-sans-serif"/>
              </a:rPr>
              <a:t>Warning</a:t>
            </a:r>
            <a:r>
              <a:rPr lang="en-US" sz="1200" b="0" i="0" dirty="0">
                <a:solidFill>
                  <a:srgbClr val="111827"/>
                </a:solidFill>
                <a:effectLst/>
                <a:latin typeface="ui-sans-serif"/>
              </a:rPr>
              <a:t> Skin corrosion/irritation]</a:t>
            </a:r>
          </a:p>
          <a:p>
            <a:pPr marL="0" indent="0" algn="l">
              <a:buNone/>
            </a:pPr>
            <a:r>
              <a:rPr lang="en-US" sz="1200" b="0" i="0" dirty="0">
                <a:solidFill>
                  <a:srgbClr val="111827"/>
                </a:solidFill>
                <a:effectLst/>
                <a:latin typeface="ui-sans-serif"/>
              </a:rPr>
              <a:t>H318 (36.86%): </a:t>
            </a:r>
            <a:r>
              <a:rPr lang="en-US" sz="1200" b="1" i="0" dirty="0">
                <a:solidFill>
                  <a:srgbClr val="111827"/>
                </a:solidFill>
                <a:effectLst/>
                <a:latin typeface="ui-sans-serif"/>
              </a:rPr>
              <a:t>Causes serious eye damage </a:t>
            </a:r>
            <a:r>
              <a:rPr lang="en-US" sz="1200" b="0" i="0" dirty="0">
                <a:solidFill>
                  <a:srgbClr val="111827"/>
                </a:solidFill>
                <a:effectLst/>
                <a:latin typeface="ui-sans-serif"/>
              </a:rPr>
              <a:t>[</a:t>
            </a:r>
            <a:r>
              <a:rPr lang="en-US" sz="1200" b="1" i="0" dirty="0">
                <a:solidFill>
                  <a:srgbClr val="C00000"/>
                </a:solidFill>
                <a:effectLst/>
                <a:latin typeface="ui-sans-serif"/>
              </a:rPr>
              <a:t>Danger</a:t>
            </a:r>
            <a:r>
              <a:rPr lang="en-US" sz="1200" b="0" i="0" dirty="0">
                <a:solidFill>
                  <a:srgbClr val="111827"/>
                </a:solidFill>
                <a:effectLst/>
                <a:latin typeface="ui-sans-serif"/>
              </a:rPr>
              <a:t> Serious eye damage/eye irritation]</a:t>
            </a:r>
          </a:p>
          <a:p>
            <a:pPr marL="0" indent="0" algn="l">
              <a:buNone/>
            </a:pPr>
            <a:r>
              <a:rPr lang="en-US" sz="1200" b="0" i="0" dirty="0">
                <a:solidFill>
                  <a:srgbClr val="111827"/>
                </a:solidFill>
                <a:effectLst/>
                <a:latin typeface="ui-sans-serif"/>
              </a:rPr>
              <a:t>H319 (26.69%): </a:t>
            </a:r>
            <a:r>
              <a:rPr lang="en-US" sz="1200" b="1" i="0" dirty="0">
                <a:solidFill>
                  <a:srgbClr val="111827"/>
                </a:solidFill>
                <a:effectLst/>
                <a:latin typeface="ui-sans-serif"/>
              </a:rPr>
              <a:t>Causes serious eye irritation </a:t>
            </a:r>
            <a:r>
              <a:rPr lang="en-US" sz="1200" b="0" i="0" dirty="0">
                <a:solidFill>
                  <a:srgbClr val="111827"/>
                </a:solidFill>
                <a:effectLst/>
                <a:latin typeface="ui-sans-serif"/>
              </a:rPr>
              <a:t>[</a:t>
            </a:r>
            <a:r>
              <a:rPr lang="en-US" sz="1200" b="1" i="0" dirty="0">
                <a:solidFill>
                  <a:srgbClr val="C00000"/>
                </a:solidFill>
                <a:effectLst/>
                <a:latin typeface="ui-sans-serif"/>
              </a:rPr>
              <a:t>Warning</a:t>
            </a:r>
            <a:r>
              <a:rPr lang="en-US" sz="1200" b="0" i="0" dirty="0">
                <a:solidFill>
                  <a:srgbClr val="111827"/>
                </a:solidFill>
                <a:effectLst/>
                <a:latin typeface="ui-sans-serif"/>
              </a:rPr>
              <a:t> Serious eye damage/eye irritation]</a:t>
            </a:r>
          </a:p>
          <a:p>
            <a:pPr marL="0" indent="0" algn="l">
              <a:buNone/>
            </a:pPr>
            <a:r>
              <a:rPr lang="en-US" sz="1200" b="0" i="0" dirty="0">
                <a:solidFill>
                  <a:srgbClr val="111827"/>
                </a:solidFill>
                <a:effectLst/>
                <a:latin typeface="ui-sans-serif"/>
              </a:rPr>
              <a:t>H410 (39.41%): Very toxic to aquatic life with long lasting effects [</a:t>
            </a:r>
            <a:r>
              <a:rPr lang="en-US" sz="1200" i="0" dirty="0">
                <a:effectLst/>
                <a:latin typeface="ui-sans-serif"/>
              </a:rPr>
              <a:t>Warning</a:t>
            </a:r>
            <a:r>
              <a:rPr lang="en-US" sz="1200" b="0" i="0" dirty="0">
                <a:solidFill>
                  <a:srgbClr val="111827"/>
                </a:solidFill>
                <a:effectLst/>
                <a:latin typeface="ui-sans-serif"/>
              </a:rPr>
              <a:t> Hazardous to the aquatic environment, long-term hazard]</a:t>
            </a:r>
          </a:p>
          <a:p>
            <a:pPr marL="0" indent="0" algn="l">
              <a:buNone/>
            </a:pPr>
            <a:r>
              <a:rPr lang="en-US" sz="1200" b="0" i="0" dirty="0">
                <a:solidFill>
                  <a:srgbClr val="111827"/>
                </a:solidFill>
                <a:effectLst/>
                <a:latin typeface="ui-sans-serif"/>
              </a:rPr>
              <a:t>H412 (20.34%): Harmful to aquatic life with long lasting effects [Hazardous to the aquatic environment, long-term hazard]</a:t>
            </a:r>
          </a:p>
        </p:txBody>
      </p:sp>
      <p:pic>
        <p:nvPicPr>
          <p:cNvPr id="5" name="Picture 4">
            <a:extLst>
              <a:ext uri="{FF2B5EF4-FFF2-40B4-BE49-F238E27FC236}">
                <a16:creationId xmlns:a16="http://schemas.microsoft.com/office/drawing/2014/main" id="{4735796D-650D-A4F8-6A76-73F03A1AE8FB}"/>
              </a:ext>
            </a:extLst>
          </p:cNvPr>
          <p:cNvPicPr>
            <a:picLocks noChangeAspect="1"/>
          </p:cNvPicPr>
          <p:nvPr/>
        </p:nvPicPr>
        <p:blipFill>
          <a:blip r:embed="rId6"/>
          <a:stretch>
            <a:fillRect/>
          </a:stretch>
        </p:blipFill>
        <p:spPr>
          <a:xfrm>
            <a:off x="6091517" y="1962150"/>
            <a:ext cx="2823883" cy="1371600"/>
          </a:xfrm>
          <a:prstGeom prst="rect">
            <a:avLst/>
          </a:prstGeom>
        </p:spPr>
      </p:pic>
    </p:spTree>
    <p:extLst>
      <p:ext uri="{BB962C8B-B14F-4D97-AF65-F5344CB8AC3E}">
        <p14:creationId xmlns:p14="http://schemas.microsoft.com/office/powerpoint/2010/main" val="791870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81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l">
              <a:defRPr/>
            </a:pPr>
            <a:r>
              <a:rPr lang="en-US" dirty="0"/>
              <a:t>Dibenzylamine </a:t>
            </a:r>
            <a:r>
              <a:rPr lang="en-US" sz="1800" i="1" dirty="0"/>
              <a:t>(continued)</a:t>
            </a:r>
          </a:p>
        </p:txBody>
      </p:sp>
      <p:sp>
        <p:nvSpPr>
          <p:cNvPr id="48134" name="Content Placeholder 2"/>
          <p:cNvSpPr>
            <a:spLocks noGrp="1"/>
          </p:cNvSpPr>
          <p:nvPr>
            <p:ph idx="1"/>
          </p:nvPr>
        </p:nvSpPr>
        <p:spPr>
          <a:xfrm>
            <a:off x="266700" y="973137"/>
            <a:ext cx="8610600" cy="3197225"/>
          </a:xfrm>
        </p:spPr>
        <p:txBody>
          <a:bodyPr/>
          <a:lstStyle/>
          <a:p>
            <a:r>
              <a:rPr lang="en-US" dirty="0">
                <a:hlinkClick r:id="rId4"/>
              </a:rPr>
              <a:t>https://pubchem.ncbi.nlm.nih.gov/</a:t>
            </a:r>
            <a:endParaRPr lang="en-US" dirty="0"/>
          </a:p>
          <a:p>
            <a:pPr lvl="4"/>
            <a:r>
              <a:rPr lang="en-US" dirty="0">
                <a:hlinkClick r:id="rId5"/>
              </a:rPr>
              <a:t>https://pubchem.ncbi.nlm.nih.gov/compound/7656</a:t>
            </a:r>
            <a:r>
              <a:rPr lang="en-US" dirty="0"/>
              <a:t> </a:t>
            </a:r>
          </a:p>
          <a:p>
            <a:r>
              <a:rPr lang="en-US" dirty="0"/>
              <a:t>GHS Hazard Statements</a:t>
            </a:r>
          </a:p>
          <a:p>
            <a:pPr marL="0" indent="0" algn="l">
              <a:buNone/>
            </a:pPr>
            <a:r>
              <a:rPr lang="en-US" sz="1200" b="0" i="0" dirty="0">
                <a:solidFill>
                  <a:srgbClr val="111827"/>
                </a:solidFill>
                <a:effectLst/>
                <a:latin typeface="ui-sans-serif"/>
              </a:rPr>
              <a:t>H302 (</a:t>
            </a:r>
            <a:r>
              <a:rPr lang="en-US" sz="1200" b="1" i="0" dirty="0">
                <a:solidFill>
                  <a:srgbClr val="C00000"/>
                </a:solidFill>
                <a:effectLst/>
                <a:latin typeface="ui-sans-serif"/>
              </a:rPr>
              <a:t>99.58%</a:t>
            </a:r>
            <a:r>
              <a:rPr lang="en-US" sz="1200" b="1" i="0" dirty="0">
                <a:effectLst/>
                <a:latin typeface="ui-sans-serif"/>
              </a:rPr>
              <a:t>):</a:t>
            </a:r>
            <a:r>
              <a:rPr lang="en-US" sz="1200" b="1" i="0" dirty="0">
                <a:solidFill>
                  <a:srgbClr val="C00000"/>
                </a:solidFill>
                <a:effectLst/>
                <a:latin typeface="ui-sans-serif"/>
              </a:rPr>
              <a:t> </a:t>
            </a:r>
            <a:r>
              <a:rPr lang="en-US" sz="1200" b="1" i="0" dirty="0">
                <a:solidFill>
                  <a:srgbClr val="111827"/>
                </a:solidFill>
                <a:effectLst/>
                <a:latin typeface="ui-sans-serif"/>
              </a:rPr>
              <a:t>Harmful if swallowed </a:t>
            </a:r>
            <a:r>
              <a:rPr lang="en-US" sz="1200" b="0" i="0" dirty="0">
                <a:solidFill>
                  <a:srgbClr val="111827"/>
                </a:solidFill>
                <a:effectLst/>
                <a:latin typeface="ui-sans-serif"/>
              </a:rPr>
              <a:t>[</a:t>
            </a:r>
            <a:r>
              <a:rPr lang="en-US" sz="1200" b="1" i="0" dirty="0">
                <a:solidFill>
                  <a:srgbClr val="C00000"/>
                </a:solidFill>
                <a:effectLst/>
                <a:latin typeface="ui-sans-serif"/>
              </a:rPr>
              <a:t>Warning</a:t>
            </a:r>
            <a:r>
              <a:rPr lang="en-US" sz="1200" b="0" i="0" dirty="0">
                <a:solidFill>
                  <a:srgbClr val="C00000"/>
                </a:solidFill>
                <a:effectLst/>
                <a:latin typeface="ui-sans-serif"/>
              </a:rPr>
              <a:t> </a:t>
            </a:r>
            <a:r>
              <a:rPr lang="en-US" sz="1200" b="0" i="0" dirty="0">
                <a:solidFill>
                  <a:srgbClr val="111827"/>
                </a:solidFill>
                <a:effectLst/>
                <a:latin typeface="ui-sans-serif"/>
              </a:rPr>
              <a:t>Acute toxicity, oral]</a:t>
            </a:r>
          </a:p>
          <a:p>
            <a:pPr marL="0" indent="0" algn="l">
              <a:buNone/>
            </a:pPr>
            <a:r>
              <a:rPr lang="en-US" sz="1200" b="0" i="0" dirty="0">
                <a:solidFill>
                  <a:srgbClr val="111827"/>
                </a:solidFill>
                <a:effectLst/>
                <a:latin typeface="ui-sans-serif"/>
              </a:rPr>
              <a:t>H314 (73.31%): </a:t>
            </a:r>
            <a:r>
              <a:rPr lang="en-US" sz="1200" b="1" i="0" dirty="0">
                <a:solidFill>
                  <a:srgbClr val="111827"/>
                </a:solidFill>
                <a:effectLst/>
                <a:latin typeface="ui-sans-serif"/>
              </a:rPr>
              <a:t>Causes severe skin burns and eye damage </a:t>
            </a:r>
            <a:r>
              <a:rPr lang="en-US" sz="1200" b="0" i="0" dirty="0">
                <a:solidFill>
                  <a:srgbClr val="111827"/>
                </a:solidFill>
                <a:effectLst/>
                <a:latin typeface="ui-sans-serif"/>
              </a:rPr>
              <a:t>[</a:t>
            </a:r>
            <a:r>
              <a:rPr lang="en-US" sz="1200" b="1" i="0" dirty="0">
                <a:solidFill>
                  <a:srgbClr val="C00000"/>
                </a:solidFill>
                <a:effectLst/>
                <a:latin typeface="ui-sans-serif"/>
              </a:rPr>
              <a:t>Danger</a:t>
            </a:r>
            <a:r>
              <a:rPr lang="en-US" sz="1200" b="0" i="0" dirty="0">
                <a:solidFill>
                  <a:srgbClr val="111827"/>
                </a:solidFill>
                <a:effectLst/>
                <a:latin typeface="ui-sans-serif"/>
              </a:rPr>
              <a:t> Skin corrosion/irritation]</a:t>
            </a:r>
          </a:p>
          <a:p>
            <a:pPr marL="0" indent="0" algn="l">
              <a:buNone/>
            </a:pPr>
            <a:r>
              <a:rPr lang="en-US" sz="1200" b="0" i="0" dirty="0">
                <a:solidFill>
                  <a:srgbClr val="111827"/>
                </a:solidFill>
                <a:effectLst/>
                <a:latin typeface="ui-sans-serif"/>
              </a:rPr>
              <a:t>H315 (26.69%): </a:t>
            </a:r>
            <a:r>
              <a:rPr lang="en-US" sz="1200" b="1" i="0" dirty="0">
                <a:solidFill>
                  <a:srgbClr val="111827"/>
                </a:solidFill>
                <a:effectLst/>
                <a:latin typeface="ui-sans-serif"/>
              </a:rPr>
              <a:t>Causes skin irritation </a:t>
            </a:r>
            <a:r>
              <a:rPr lang="en-US" sz="1200" b="0" i="0" dirty="0">
                <a:solidFill>
                  <a:srgbClr val="111827"/>
                </a:solidFill>
                <a:effectLst/>
                <a:latin typeface="ui-sans-serif"/>
              </a:rPr>
              <a:t>[</a:t>
            </a:r>
            <a:r>
              <a:rPr lang="en-US" sz="1200" b="1" i="0" dirty="0">
                <a:solidFill>
                  <a:srgbClr val="C00000"/>
                </a:solidFill>
                <a:effectLst/>
                <a:latin typeface="ui-sans-serif"/>
              </a:rPr>
              <a:t>Warning</a:t>
            </a:r>
            <a:r>
              <a:rPr lang="en-US" sz="1200" b="0" i="0" dirty="0">
                <a:solidFill>
                  <a:srgbClr val="111827"/>
                </a:solidFill>
                <a:effectLst/>
                <a:latin typeface="ui-sans-serif"/>
              </a:rPr>
              <a:t> Skin corrosion/irritation]</a:t>
            </a:r>
          </a:p>
          <a:p>
            <a:pPr marL="0" indent="0" algn="l">
              <a:buNone/>
            </a:pPr>
            <a:r>
              <a:rPr lang="en-US" sz="1200" b="0" i="0" dirty="0">
                <a:solidFill>
                  <a:srgbClr val="111827"/>
                </a:solidFill>
                <a:effectLst/>
                <a:latin typeface="ui-sans-serif"/>
              </a:rPr>
              <a:t>H318 (36.86%): </a:t>
            </a:r>
            <a:r>
              <a:rPr lang="en-US" sz="1200" b="1" i="0" dirty="0">
                <a:solidFill>
                  <a:srgbClr val="111827"/>
                </a:solidFill>
                <a:effectLst/>
                <a:latin typeface="ui-sans-serif"/>
              </a:rPr>
              <a:t>Causes serious eye damage </a:t>
            </a:r>
            <a:r>
              <a:rPr lang="en-US" sz="1200" b="0" i="0" dirty="0">
                <a:solidFill>
                  <a:srgbClr val="111827"/>
                </a:solidFill>
                <a:effectLst/>
                <a:latin typeface="ui-sans-serif"/>
              </a:rPr>
              <a:t>[</a:t>
            </a:r>
            <a:r>
              <a:rPr lang="en-US" sz="1200" b="1" i="0" dirty="0">
                <a:solidFill>
                  <a:srgbClr val="C00000"/>
                </a:solidFill>
                <a:effectLst/>
                <a:latin typeface="ui-sans-serif"/>
              </a:rPr>
              <a:t>Danger</a:t>
            </a:r>
            <a:r>
              <a:rPr lang="en-US" sz="1200" b="0" i="0" dirty="0">
                <a:solidFill>
                  <a:srgbClr val="111827"/>
                </a:solidFill>
                <a:effectLst/>
                <a:latin typeface="ui-sans-serif"/>
              </a:rPr>
              <a:t> Serious eye damage/eye irritation]</a:t>
            </a:r>
          </a:p>
          <a:p>
            <a:pPr marL="0" indent="0" algn="l">
              <a:buNone/>
            </a:pPr>
            <a:r>
              <a:rPr lang="en-US" sz="1200" b="0" i="0" dirty="0">
                <a:solidFill>
                  <a:srgbClr val="111827"/>
                </a:solidFill>
                <a:effectLst/>
                <a:latin typeface="ui-sans-serif"/>
              </a:rPr>
              <a:t>H319 (26.69%): </a:t>
            </a:r>
            <a:r>
              <a:rPr lang="en-US" sz="1200" b="1" i="0" dirty="0">
                <a:solidFill>
                  <a:srgbClr val="111827"/>
                </a:solidFill>
                <a:effectLst/>
                <a:latin typeface="ui-sans-serif"/>
              </a:rPr>
              <a:t>Causes serious eye irritation </a:t>
            </a:r>
            <a:r>
              <a:rPr lang="en-US" sz="1200" b="0" i="0" dirty="0">
                <a:solidFill>
                  <a:srgbClr val="111827"/>
                </a:solidFill>
                <a:effectLst/>
                <a:latin typeface="ui-sans-serif"/>
              </a:rPr>
              <a:t>[</a:t>
            </a:r>
            <a:r>
              <a:rPr lang="en-US" sz="1200" b="1" i="0" dirty="0">
                <a:solidFill>
                  <a:srgbClr val="C00000"/>
                </a:solidFill>
                <a:effectLst/>
                <a:latin typeface="ui-sans-serif"/>
              </a:rPr>
              <a:t>Warning</a:t>
            </a:r>
            <a:r>
              <a:rPr lang="en-US" sz="1200" b="0" i="0" dirty="0">
                <a:solidFill>
                  <a:srgbClr val="111827"/>
                </a:solidFill>
                <a:effectLst/>
                <a:latin typeface="ui-sans-serif"/>
              </a:rPr>
              <a:t> Serious eye damage/eye irritation]</a:t>
            </a:r>
          </a:p>
          <a:p>
            <a:pPr marL="0" indent="0" algn="l">
              <a:buNone/>
            </a:pPr>
            <a:r>
              <a:rPr lang="en-US" sz="1200" b="0" i="0" dirty="0">
                <a:solidFill>
                  <a:srgbClr val="111827"/>
                </a:solidFill>
                <a:effectLst/>
                <a:latin typeface="ui-sans-serif"/>
              </a:rPr>
              <a:t>H410 (39.41%): Very toxic to aquatic life with long lasting effects [</a:t>
            </a:r>
            <a:r>
              <a:rPr lang="en-US" sz="1200" i="0" dirty="0">
                <a:effectLst/>
                <a:latin typeface="ui-sans-serif"/>
              </a:rPr>
              <a:t>Warning</a:t>
            </a:r>
            <a:r>
              <a:rPr lang="en-US" sz="1200" b="0" i="0" dirty="0">
                <a:solidFill>
                  <a:srgbClr val="111827"/>
                </a:solidFill>
                <a:effectLst/>
                <a:latin typeface="ui-sans-serif"/>
              </a:rPr>
              <a:t> Hazardous to the aquatic environment, long-term hazard]</a:t>
            </a:r>
          </a:p>
          <a:p>
            <a:pPr marL="0" indent="0" algn="l">
              <a:buNone/>
            </a:pPr>
            <a:r>
              <a:rPr lang="en-US" sz="1200" b="0" i="0" dirty="0">
                <a:solidFill>
                  <a:srgbClr val="111827"/>
                </a:solidFill>
                <a:effectLst/>
                <a:latin typeface="ui-sans-serif"/>
              </a:rPr>
              <a:t>H412 (20.34%): Harmful to aquatic life with long lasting effects [Hazardous to the aquatic environment, long-term hazard]</a:t>
            </a:r>
          </a:p>
        </p:txBody>
      </p:sp>
      <p:pic>
        <p:nvPicPr>
          <p:cNvPr id="5" name="Picture 4">
            <a:extLst>
              <a:ext uri="{FF2B5EF4-FFF2-40B4-BE49-F238E27FC236}">
                <a16:creationId xmlns:a16="http://schemas.microsoft.com/office/drawing/2014/main" id="{4735796D-650D-A4F8-6A76-73F03A1AE8FB}"/>
              </a:ext>
            </a:extLst>
          </p:cNvPr>
          <p:cNvPicPr>
            <a:picLocks noChangeAspect="1"/>
          </p:cNvPicPr>
          <p:nvPr/>
        </p:nvPicPr>
        <p:blipFill>
          <a:blip r:embed="rId6"/>
          <a:stretch>
            <a:fillRect/>
          </a:stretch>
        </p:blipFill>
        <p:spPr>
          <a:xfrm>
            <a:off x="6091517" y="1962150"/>
            <a:ext cx="2823883" cy="1371600"/>
          </a:xfrm>
          <a:prstGeom prst="rect">
            <a:avLst/>
          </a:prstGeom>
        </p:spPr>
      </p:pic>
    </p:spTree>
    <p:extLst>
      <p:ext uri="{BB962C8B-B14F-4D97-AF65-F5344CB8AC3E}">
        <p14:creationId xmlns:p14="http://schemas.microsoft.com/office/powerpoint/2010/main" val="3564141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81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l">
              <a:defRPr/>
            </a:pPr>
            <a:r>
              <a:rPr lang="en-US" dirty="0"/>
              <a:t>Dibenzylamine </a:t>
            </a:r>
            <a:r>
              <a:rPr lang="en-US" sz="1800" i="1" dirty="0"/>
              <a:t>(continued 2)</a:t>
            </a:r>
          </a:p>
        </p:txBody>
      </p:sp>
      <p:sp>
        <p:nvSpPr>
          <p:cNvPr id="48134" name="Content Placeholder 2"/>
          <p:cNvSpPr>
            <a:spLocks noGrp="1"/>
          </p:cNvSpPr>
          <p:nvPr>
            <p:ph idx="1"/>
          </p:nvPr>
        </p:nvSpPr>
        <p:spPr>
          <a:xfrm>
            <a:off x="266700" y="973137"/>
            <a:ext cx="8610600" cy="3197225"/>
          </a:xfrm>
        </p:spPr>
        <p:txBody>
          <a:bodyPr/>
          <a:lstStyle/>
          <a:p>
            <a:r>
              <a:rPr lang="en-US" b="0" i="0" dirty="0">
                <a:solidFill>
                  <a:srgbClr val="111827"/>
                </a:solidFill>
                <a:effectLst/>
              </a:rPr>
              <a:t>Search for SDS “Dibenzylamine SDS”</a:t>
            </a:r>
          </a:p>
          <a:p>
            <a:r>
              <a:rPr lang="en-US" dirty="0">
                <a:solidFill>
                  <a:srgbClr val="111827"/>
                </a:solidFill>
              </a:rPr>
              <a:t>Millipore Sigma </a:t>
            </a:r>
            <a:r>
              <a:rPr lang="en-US" sz="2000" dirty="0">
                <a:solidFill>
                  <a:srgbClr val="111827"/>
                </a:solidFill>
                <a:hlinkClick r:id="rId4"/>
              </a:rPr>
              <a:t>https://www.sigmaaldrich.com/US/en/sds/aldrich/d34108</a:t>
            </a:r>
            <a:endParaRPr lang="en-US" sz="2000" dirty="0">
              <a:solidFill>
                <a:srgbClr val="111827"/>
              </a:solidFill>
            </a:endParaRPr>
          </a:p>
          <a:p>
            <a:r>
              <a:rPr lang="en-US" dirty="0" err="1">
                <a:solidFill>
                  <a:srgbClr val="111827"/>
                </a:solidFill>
              </a:rPr>
              <a:t>ThermoFisher</a:t>
            </a:r>
            <a:r>
              <a:rPr lang="en-US" dirty="0">
                <a:solidFill>
                  <a:srgbClr val="111827"/>
                </a:solidFill>
              </a:rPr>
              <a:t> </a:t>
            </a:r>
            <a:r>
              <a:rPr lang="en-US" sz="2000" dirty="0">
                <a:solidFill>
                  <a:srgbClr val="111827"/>
                </a:solidFill>
                <a:hlinkClick r:id="rId5"/>
              </a:rPr>
              <a:t>https://www.fishersci.com/store/msds?partNumber=AC112612500&amp;productDescription=DIBENZYLAMINE%2C+98%25+250MLDIBEN&amp;vendorId=VN00032119&amp;countryCode=US&amp;language=en</a:t>
            </a:r>
            <a:r>
              <a:rPr lang="en-US" sz="2000" dirty="0">
                <a:solidFill>
                  <a:srgbClr val="111827"/>
                </a:solidFill>
              </a:rPr>
              <a:t> </a:t>
            </a:r>
            <a:endParaRPr lang="en-US" b="0" i="0" dirty="0">
              <a:solidFill>
                <a:srgbClr val="111827"/>
              </a:solidFill>
              <a:effectLst/>
            </a:endParaRPr>
          </a:p>
        </p:txBody>
      </p:sp>
    </p:spTree>
    <p:extLst>
      <p:ext uri="{BB962C8B-B14F-4D97-AF65-F5344CB8AC3E}">
        <p14:creationId xmlns:p14="http://schemas.microsoft.com/office/powerpoint/2010/main" val="1970003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81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612" y="226139"/>
            <a:ext cx="5437724" cy="614202"/>
          </a:xfrm>
        </p:spPr>
        <p:txBody>
          <a:bodyPr/>
          <a:lstStyle/>
          <a:p>
            <a:pPr algn="l">
              <a:defRPr/>
            </a:pPr>
            <a:r>
              <a:rPr lang="en-US" dirty="0"/>
              <a:t>Extracted data</a:t>
            </a:r>
            <a:endParaRPr lang="en-US" sz="1800" i="1" dirty="0"/>
          </a:p>
        </p:txBody>
      </p:sp>
      <p:sp>
        <p:nvSpPr>
          <p:cNvPr id="3" name="Text Placeholder 2">
            <a:extLst>
              <a:ext uri="{FF2B5EF4-FFF2-40B4-BE49-F238E27FC236}">
                <a16:creationId xmlns:a16="http://schemas.microsoft.com/office/drawing/2014/main" id="{15FC7C77-F405-6028-F9ED-54B7C1312B36}"/>
              </a:ext>
            </a:extLst>
          </p:cNvPr>
          <p:cNvSpPr>
            <a:spLocks noGrp="1"/>
          </p:cNvSpPr>
          <p:nvPr>
            <p:ph type="body" idx="1"/>
          </p:nvPr>
        </p:nvSpPr>
        <p:spPr>
          <a:xfrm>
            <a:off x="457199" y="990752"/>
            <a:ext cx="4040188" cy="479822"/>
          </a:xfrm>
        </p:spPr>
        <p:txBody>
          <a:bodyPr/>
          <a:lstStyle/>
          <a:p>
            <a:r>
              <a:rPr lang="en-US" dirty="0"/>
              <a:t>Sigma-Aldrich (6/6/2023)</a:t>
            </a:r>
          </a:p>
        </p:txBody>
      </p:sp>
      <p:sp>
        <p:nvSpPr>
          <p:cNvPr id="4" name="Content Placeholder 3">
            <a:extLst>
              <a:ext uri="{FF2B5EF4-FFF2-40B4-BE49-F238E27FC236}">
                <a16:creationId xmlns:a16="http://schemas.microsoft.com/office/drawing/2014/main" id="{D7F2086F-BE16-D8FB-28CD-A79B201E670F}"/>
              </a:ext>
            </a:extLst>
          </p:cNvPr>
          <p:cNvSpPr>
            <a:spLocks noGrp="1"/>
          </p:cNvSpPr>
          <p:nvPr>
            <p:ph sz="half" idx="2"/>
          </p:nvPr>
        </p:nvSpPr>
        <p:spPr>
          <a:xfrm>
            <a:off x="311175" y="1469096"/>
            <a:ext cx="4232274" cy="2963466"/>
          </a:xfrm>
        </p:spPr>
        <p:txBody>
          <a:bodyPr/>
          <a:lstStyle/>
          <a:p>
            <a:pPr marL="0" indent="0">
              <a:buNone/>
            </a:pPr>
            <a:endParaRPr lang="en-US" sz="1600" b="1" dirty="0"/>
          </a:p>
          <a:p>
            <a:pPr marL="0" indent="0">
              <a:buNone/>
            </a:pPr>
            <a:r>
              <a:rPr lang="en-US" sz="1800" b="1" dirty="0"/>
              <a:t>Danger</a:t>
            </a:r>
            <a:endParaRPr lang="en-US" sz="1800" dirty="0"/>
          </a:p>
          <a:p>
            <a:pPr marL="0" indent="0">
              <a:buNone/>
            </a:pPr>
            <a:r>
              <a:rPr lang="en-US" sz="1800" dirty="0"/>
              <a:t>Harmful if swallowed.</a:t>
            </a:r>
          </a:p>
          <a:p>
            <a:pPr marL="0" indent="0">
              <a:buNone/>
            </a:pPr>
            <a:r>
              <a:rPr lang="en-US" sz="1800" dirty="0"/>
              <a:t>Causes severe skin burns and eye damage.</a:t>
            </a:r>
          </a:p>
          <a:p>
            <a:pPr marL="0" indent="0">
              <a:buNone/>
            </a:pPr>
            <a:r>
              <a:rPr lang="en-US" sz="1600" dirty="0"/>
              <a:t>Toxic to aquatic life.</a:t>
            </a:r>
          </a:p>
          <a:p>
            <a:pPr marL="0" indent="0">
              <a:buNone/>
            </a:pPr>
            <a:r>
              <a:rPr lang="en-US" sz="1600" dirty="0"/>
              <a:t>Very toxic to aquatic life with long lasting effects.</a:t>
            </a:r>
          </a:p>
          <a:p>
            <a:pPr marL="0" indent="0">
              <a:buNone/>
            </a:pPr>
            <a:r>
              <a:rPr lang="en-US" sz="1800" dirty="0"/>
              <a:t>Flash point 143 C (289 F)</a:t>
            </a:r>
          </a:p>
          <a:p>
            <a:pPr marL="0" indent="0">
              <a:buNone/>
            </a:pPr>
            <a:r>
              <a:rPr lang="en-US" sz="1800" dirty="0"/>
              <a:t>Autoignition Temp 395 C (743 F)</a:t>
            </a:r>
          </a:p>
        </p:txBody>
      </p:sp>
      <p:sp>
        <p:nvSpPr>
          <p:cNvPr id="5" name="Text Placeholder 4">
            <a:extLst>
              <a:ext uri="{FF2B5EF4-FFF2-40B4-BE49-F238E27FC236}">
                <a16:creationId xmlns:a16="http://schemas.microsoft.com/office/drawing/2014/main" id="{1E85E380-5E35-EB1C-CBAC-23A29952E569}"/>
              </a:ext>
            </a:extLst>
          </p:cNvPr>
          <p:cNvSpPr>
            <a:spLocks noGrp="1"/>
          </p:cNvSpPr>
          <p:nvPr>
            <p:ph type="body" sz="quarter" idx="3"/>
          </p:nvPr>
        </p:nvSpPr>
        <p:spPr>
          <a:xfrm>
            <a:off x="4699125" y="989306"/>
            <a:ext cx="4041775" cy="479822"/>
          </a:xfrm>
        </p:spPr>
        <p:txBody>
          <a:bodyPr/>
          <a:lstStyle/>
          <a:p>
            <a:r>
              <a:rPr lang="en-US" dirty="0"/>
              <a:t>Fisher Scientific (12/24/2021)</a:t>
            </a:r>
          </a:p>
        </p:txBody>
      </p:sp>
      <p:sp>
        <p:nvSpPr>
          <p:cNvPr id="7" name="Content Placeholder 6">
            <a:extLst>
              <a:ext uri="{FF2B5EF4-FFF2-40B4-BE49-F238E27FC236}">
                <a16:creationId xmlns:a16="http://schemas.microsoft.com/office/drawing/2014/main" id="{11703E8E-1792-8AB4-4A9C-0905DB74A325}"/>
              </a:ext>
            </a:extLst>
          </p:cNvPr>
          <p:cNvSpPr>
            <a:spLocks noGrp="1"/>
          </p:cNvSpPr>
          <p:nvPr>
            <p:ph sz="quarter" idx="4"/>
          </p:nvPr>
        </p:nvSpPr>
        <p:spPr>
          <a:xfrm>
            <a:off x="4664966" y="1465579"/>
            <a:ext cx="4259590" cy="3512344"/>
          </a:xfrm>
        </p:spPr>
        <p:txBody>
          <a:bodyPr/>
          <a:lstStyle/>
          <a:p>
            <a:pPr marL="0" indent="0">
              <a:buNone/>
            </a:pPr>
            <a:endParaRPr lang="en-US" sz="900" b="1" dirty="0"/>
          </a:p>
          <a:p>
            <a:pPr marL="0" indent="0">
              <a:buNone/>
            </a:pPr>
            <a:r>
              <a:rPr lang="en-US" sz="2000" b="1" dirty="0"/>
              <a:t>Danger</a:t>
            </a:r>
          </a:p>
          <a:p>
            <a:pPr marL="0" indent="0">
              <a:buNone/>
            </a:pPr>
            <a:r>
              <a:rPr lang="en-US" sz="1800" dirty="0"/>
              <a:t>Harmful if swallowed</a:t>
            </a:r>
          </a:p>
          <a:p>
            <a:pPr marL="0" indent="0">
              <a:buNone/>
            </a:pPr>
            <a:r>
              <a:rPr lang="en-US" sz="1800" dirty="0"/>
              <a:t>Causes severe skin burns and eye damage</a:t>
            </a:r>
          </a:p>
          <a:p>
            <a:pPr marL="0" indent="0">
              <a:buNone/>
            </a:pPr>
            <a:r>
              <a:rPr lang="en-US" sz="1800" dirty="0"/>
              <a:t>May cause respiratory irritation</a:t>
            </a:r>
          </a:p>
          <a:p>
            <a:pPr marL="0" indent="0">
              <a:buNone/>
            </a:pPr>
            <a:endParaRPr lang="en-US" sz="1800" dirty="0"/>
          </a:p>
          <a:p>
            <a:pPr marL="0" indent="0">
              <a:buNone/>
            </a:pPr>
            <a:r>
              <a:rPr lang="en-US" sz="1800" dirty="0"/>
              <a:t>Flash point 138 C (280 F)</a:t>
            </a:r>
          </a:p>
          <a:p>
            <a:pPr marL="0" indent="0">
              <a:buNone/>
            </a:pPr>
            <a:r>
              <a:rPr lang="en-US" sz="1800" dirty="0"/>
              <a:t>Autoignition Temp 425 C (797 F)</a:t>
            </a:r>
          </a:p>
          <a:p>
            <a:pPr marL="0" indent="0">
              <a:buNone/>
            </a:pPr>
            <a:r>
              <a:rPr lang="en-US" sz="1800" dirty="0"/>
              <a:t>NFPA 704 </a:t>
            </a:r>
          </a:p>
        </p:txBody>
      </p:sp>
      <p:pic>
        <p:nvPicPr>
          <p:cNvPr id="9" name="Picture 8">
            <a:extLst>
              <a:ext uri="{FF2B5EF4-FFF2-40B4-BE49-F238E27FC236}">
                <a16:creationId xmlns:a16="http://schemas.microsoft.com/office/drawing/2014/main" id="{44E850E0-92FB-1D48-F128-2153BA3A9ED9}"/>
              </a:ext>
            </a:extLst>
          </p:cNvPr>
          <p:cNvPicPr>
            <a:picLocks noChangeAspect="1"/>
          </p:cNvPicPr>
          <p:nvPr/>
        </p:nvPicPr>
        <p:blipFill rotWithShape="1">
          <a:blip r:embed="rId4"/>
          <a:srcRect b="29835"/>
          <a:stretch/>
        </p:blipFill>
        <p:spPr>
          <a:xfrm>
            <a:off x="1524000" y="1409186"/>
            <a:ext cx="2333951" cy="795417"/>
          </a:xfrm>
          <a:prstGeom prst="rect">
            <a:avLst/>
          </a:prstGeom>
        </p:spPr>
      </p:pic>
      <p:pic>
        <p:nvPicPr>
          <p:cNvPr id="11" name="Picture 10">
            <a:extLst>
              <a:ext uri="{FF2B5EF4-FFF2-40B4-BE49-F238E27FC236}">
                <a16:creationId xmlns:a16="http://schemas.microsoft.com/office/drawing/2014/main" id="{5B47CB11-5427-2BE9-F44C-0999DDA95F09}"/>
              </a:ext>
            </a:extLst>
          </p:cNvPr>
          <p:cNvPicPr>
            <a:picLocks noChangeAspect="1"/>
          </p:cNvPicPr>
          <p:nvPr/>
        </p:nvPicPr>
        <p:blipFill>
          <a:blip r:embed="rId5"/>
          <a:stretch>
            <a:fillRect/>
          </a:stretch>
        </p:blipFill>
        <p:spPr>
          <a:xfrm>
            <a:off x="6320932" y="1507856"/>
            <a:ext cx="1257437" cy="640809"/>
          </a:xfrm>
          <a:prstGeom prst="rect">
            <a:avLst/>
          </a:prstGeom>
        </p:spPr>
      </p:pic>
      <p:pic>
        <p:nvPicPr>
          <p:cNvPr id="10" name="Picture 9">
            <a:extLst>
              <a:ext uri="{FF2B5EF4-FFF2-40B4-BE49-F238E27FC236}">
                <a16:creationId xmlns:a16="http://schemas.microsoft.com/office/drawing/2014/main" id="{ADC3C56A-0CC9-C813-5C39-995FBF24C0E3}"/>
              </a:ext>
            </a:extLst>
          </p:cNvPr>
          <p:cNvPicPr>
            <a:picLocks noChangeAspect="1"/>
          </p:cNvPicPr>
          <p:nvPr/>
        </p:nvPicPr>
        <p:blipFill>
          <a:blip r:embed="rId6"/>
          <a:stretch>
            <a:fillRect/>
          </a:stretch>
        </p:blipFill>
        <p:spPr>
          <a:xfrm>
            <a:off x="5706182" y="4357388"/>
            <a:ext cx="646034" cy="656235"/>
          </a:xfrm>
          <a:prstGeom prst="rect">
            <a:avLst/>
          </a:prstGeom>
        </p:spPr>
      </p:pic>
      <p:sp>
        <p:nvSpPr>
          <p:cNvPr id="12" name="TextBox 11">
            <a:extLst>
              <a:ext uri="{FF2B5EF4-FFF2-40B4-BE49-F238E27FC236}">
                <a16:creationId xmlns:a16="http://schemas.microsoft.com/office/drawing/2014/main" id="{04F2DD30-5D1B-7D14-8E53-B99A08B176CA}"/>
              </a:ext>
            </a:extLst>
          </p:cNvPr>
          <p:cNvSpPr txBox="1"/>
          <p:nvPr/>
        </p:nvSpPr>
        <p:spPr>
          <a:xfrm>
            <a:off x="5735968" y="4459626"/>
            <a:ext cx="268014" cy="369332"/>
          </a:xfrm>
          <a:prstGeom prst="rect">
            <a:avLst/>
          </a:prstGeom>
          <a:noFill/>
        </p:spPr>
        <p:txBody>
          <a:bodyPr wrap="square" rtlCol="0">
            <a:spAutoFit/>
          </a:bodyPr>
          <a:lstStyle/>
          <a:p>
            <a:pPr algn="ctr"/>
            <a:r>
              <a:rPr lang="en-US" dirty="0"/>
              <a:t>3</a:t>
            </a:r>
          </a:p>
        </p:txBody>
      </p:sp>
      <p:sp>
        <p:nvSpPr>
          <p:cNvPr id="13" name="TextBox 12">
            <a:extLst>
              <a:ext uri="{FF2B5EF4-FFF2-40B4-BE49-F238E27FC236}">
                <a16:creationId xmlns:a16="http://schemas.microsoft.com/office/drawing/2014/main" id="{5A8ADB43-AE63-CC93-2D8A-89E6CD14BE2D}"/>
              </a:ext>
            </a:extLst>
          </p:cNvPr>
          <p:cNvSpPr txBox="1"/>
          <p:nvPr/>
        </p:nvSpPr>
        <p:spPr>
          <a:xfrm>
            <a:off x="5909336" y="4303713"/>
            <a:ext cx="268014" cy="369332"/>
          </a:xfrm>
          <a:prstGeom prst="rect">
            <a:avLst/>
          </a:prstGeom>
          <a:noFill/>
        </p:spPr>
        <p:txBody>
          <a:bodyPr wrap="square" rtlCol="0">
            <a:spAutoFit/>
          </a:bodyPr>
          <a:lstStyle/>
          <a:p>
            <a:pPr algn="ctr"/>
            <a:r>
              <a:rPr lang="en-US" dirty="0"/>
              <a:t>1</a:t>
            </a:r>
          </a:p>
        </p:txBody>
      </p:sp>
      <p:sp>
        <p:nvSpPr>
          <p:cNvPr id="14" name="TextBox 13">
            <a:extLst>
              <a:ext uri="{FF2B5EF4-FFF2-40B4-BE49-F238E27FC236}">
                <a16:creationId xmlns:a16="http://schemas.microsoft.com/office/drawing/2014/main" id="{D9055CFC-4FD2-CAF6-78E1-4F81CCE4EE61}"/>
              </a:ext>
            </a:extLst>
          </p:cNvPr>
          <p:cNvSpPr txBox="1"/>
          <p:nvPr/>
        </p:nvSpPr>
        <p:spPr>
          <a:xfrm>
            <a:off x="6052918" y="4488379"/>
            <a:ext cx="268014" cy="369332"/>
          </a:xfrm>
          <a:prstGeom prst="rect">
            <a:avLst/>
          </a:prstGeom>
          <a:noFill/>
        </p:spPr>
        <p:txBody>
          <a:bodyPr wrap="square" rtlCol="0">
            <a:spAutoFit/>
          </a:bodyPr>
          <a:lstStyle/>
          <a:p>
            <a:pPr algn="ctr"/>
            <a:r>
              <a:rPr lang="en-US" dirty="0"/>
              <a:t>0</a:t>
            </a:r>
          </a:p>
        </p:txBody>
      </p:sp>
    </p:spTree>
    <p:extLst>
      <p:ext uri="{BB962C8B-B14F-4D97-AF65-F5344CB8AC3E}">
        <p14:creationId xmlns:p14="http://schemas.microsoft.com/office/powerpoint/2010/main" val="1106022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81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582" y="239455"/>
            <a:ext cx="5973818" cy="1036895"/>
          </a:xfrm>
        </p:spPr>
        <p:txBody>
          <a:bodyPr/>
          <a:lstStyle/>
          <a:p>
            <a:pPr>
              <a:defRPr/>
            </a:pPr>
            <a:r>
              <a:rPr lang="en-US" sz="3600" dirty="0"/>
              <a:t>GHS Pictogram Guide to CFC Hazard Classes</a:t>
            </a:r>
            <a:endParaRPr lang="en-US" sz="1400" i="1" dirty="0"/>
          </a:p>
        </p:txBody>
      </p:sp>
      <p:sp>
        <p:nvSpPr>
          <p:cNvPr id="3" name="Text Placeholder 2">
            <a:extLst>
              <a:ext uri="{FF2B5EF4-FFF2-40B4-BE49-F238E27FC236}">
                <a16:creationId xmlns:a16="http://schemas.microsoft.com/office/drawing/2014/main" id="{15FC7C77-F405-6028-F9ED-54B7C1312B36}"/>
              </a:ext>
            </a:extLst>
          </p:cNvPr>
          <p:cNvSpPr>
            <a:spLocks noGrp="1"/>
          </p:cNvSpPr>
          <p:nvPr>
            <p:ph type="body" idx="1"/>
          </p:nvPr>
        </p:nvSpPr>
        <p:spPr>
          <a:xfrm>
            <a:off x="457199" y="2441009"/>
            <a:ext cx="1981201" cy="479822"/>
          </a:xfrm>
        </p:spPr>
        <p:txBody>
          <a:bodyPr/>
          <a:lstStyle/>
          <a:p>
            <a:r>
              <a:rPr lang="en-US" dirty="0"/>
              <a:t>Sigma-Aldrich</a:t>
            </a:r>
          </a:p>
        </p:txBody>
      </p:sp>
      <p:sp>
        <p:nvSpPr>
          <p:cNvPr id="4" name="Content Placeholder 3">
            <a:extLst>
              <a:ext uri="{FF2B5EF4-FFF2-40B4-BE49-F238E27FC236}">
                <a16:creationId xmlns:a16="http://schemas.microsoft.com/office/drawing/2014/main" id="{D7F2086F-BE16-D8FB-28CD-A79B201E670F}"/>
              </a:ext>
            </a:extLst>
          </p:cNvPr>
          <p:cNvSpPr>
            <a:spLocks noGrp="1"/>
          </p:cNvSpPr>
          <p:nvPr>
            <p:ph sz="half" idx="2"/>
          </p:nvPr>
        </p:nvSpPr>
        <p:spPr>
          <a:xfrm>
            <a:off x="434321" y="2920831"/>
            <a:ext cx="4232274" cy="1643202"/>
          </a:xfrm>
        </p:spPr>
        <p:txBody>
          <a:bodyPr/>
          <a:lstStyle/>
          <a:p>
            <a:pPr marL="0" indent="0">
              <a:buNone/>
            </a:pPr>
            <a:r>
              <a:rPr lang="en-US" sz="1800" b="1" dirty="0"/>
              <a:t>Danger</a:t>
            </a:r>
            <a:endParaRPr lang="en-US" sz="1800" dirty="0"/>
          </a:p>
          <a:p>
            <a:pPr marL="0" indent="0">
              <a:buNone/>
            </a:pPr>
            <a:r>
              <a:rPr lang="en-US" sz="1800" dirty="0"/>
              <a:t>Harmful if swallowed.</a:t>
            </a:r>
          </a:p>
          <a:p>
            <a:pPr marL="0" indent="0">
              <a:buNone/>
            </a:pPr>
            <a:r>
              <a:rPr lang="en-US" sz="1800" i="1" dirty="0"/>
              <a:t>Causes severe skin burns and eye damage.</a:t>
            </a:r>
          </a:p>
          <a:p>
            <a:pPr marL="0" indent="0">
              <a:buNone/>
            </a:pPr>
            <a:r>
              <a:rPr lang="en-US" sz="1600" dirty="0"/>
              <a:t>Toxic to aquatic life.</a:t>
            </a:r>
          </a:p>
          <a:p>
            <a:pPr marL="0" indent="0">
              <a:buNone/>
            </a:pPr>
            <a:r>
              <a:rPr lang="en-US" sz="1600" dirty="0"/>
              <a:t>Very toxic to aquatic life with long lasting effects.</a:t>
            </a:r>
          </a:p>
        </p:txBody>
      </p:sp>
      <p:sp>
        <p:nvSpPr>
          <p:cNvPr id="5" name="Text Placeholder 4">
            <a:extLst>
              <a:ext uri="{FF2B5EF4-FFF2-40B4-BE49-F238E27FC236}">
                <a16:creationId xmlns:a16="http://schemas.microsoft.com/office/drawing/2014/main" id="{1E85E380-5E35-EB1C-CBAC-23A29952E569}"/>
              </a:ext>
            </a:extLst>
          </p:cNvPr>
          <p:cNvSpPr>
            <a:spLocks noGrp="1"/>
          </p:cNvSpPr>
          <p:nvPr>
            <p:ph type="body" sz="quarter" idx="3"/>
          </p:nvPr>
        </p:nvSpPr>
        <p:spPr>
          <a:xfrm>
            <a:off x="4884411" y="2396092"/>
            <a:ext cx="2278390" cy="479822"/>
          </a:xfrm>
        </p:spPr>
        <p:txBody>
          <a:bodyPr/>
          <a:lstStyle/>
          <a:p>
            <a:r>
              <a:rPr lang="en-US" dirty="0"/>
              <a:t>Fisher Scientific</a:t>
            </a:r>
          </a:p>
        </p:txBody>
      </p:sp>
      <p:sp>
        <p:nvSpPr>
          <p:cNvPr id="7" name="Content Placeholder 6">
            <a:extLst>
              <a:ext uri="{FF2B5EF4-FFF2-40B4-BE49-F238E27FC236}">
                <a16:creationId xmlns:a16="http://schemas.microsoft.com/office/drawing/2014/main" id="{11703E8E-1792-8AB4-4A9C-0905DB74A325}"/>
              </a:ext>
            </a:extLst>
          </p:cNvPr>
          <p:cNvSpPr>
            <a:spLocks noGrp="1"/>
          </p:cNvSpPr>
          <p:nvPr>
            <p:ph sz="quarter" idx="4"/>
          </p:nvPr>
        </p:nvSpPr>
        <p:spPr>
          <a:xfrm>
            <a:off x="4884410" y="2680920"/>
            <a:ext cx="4259590" cy="1715771"/>
          </a:xfrm>
        </p:spPr>
        <p:txBody>
          <a:bodyPr/>
          <a:lstStyle/>
          <a:p>
            <a:pPr marL="0" indent="0">
              <a:buNone/>
            </a:pPr>
            <a:endParaRPr lang="en-US" sz="900" b="1" dirty="0"/>
          </a:p>
          <a:p>
            <a:pPr marL="0" indent="0">
              <a:buNone/>
            </a:pPr>
            <a:r>
              <a:rPr lang="en-US" sz="2000" b="1" dirty="0"/>
              <a:t>Danger</a:t>
            </a:r>
          </a:p>
          <a:p>
            <a:pPr marL="0" indent="0">
              <a:buNone/>
            </a:pPr>
            <a:r>
              <a:rPr lang="en-US" sz="1800" dirty="0"/>
              <a:t>Harmful if swallowed</a:t>
            </a:r>
          </a:p>
          <a:p>
            <a:pPr marL="0" indent="0">
              <a:buNone/>
            </a:pPr>
            <a:r>
              <a:rPr lang="en-US" sz="1800" i="1" dirty="0"/>
              <a:t>Causes severe skin burns and eye damage</a:t>
            </a:r>
          </a:p>
          <a:p>
            <a:pPr marL="0" indent="0">
              <a:buNone/>
            </a:pPr>
            <a:r>
              <a:rPr lang="en-US" sz="1800" dirty="0"/>
              <a:t>May cause respiratory irritation</a:t>
            </a:r>
          </a:p>
        </p:txBody>
      </p:sp>
      <p:pic>
        <p:nvPicPr>
          <p:cNvPr id="9" name="Picture 8">
            <a:extLst>
              <a:ext uri="{FF2B5EF4-FFF2-40B4-BE49-F238E27FC236}">
                <a16:creationId xmlns:a16="http://schemas.microsoft.com/office/drawing/2014/main" id="{44E850E0-92FB-1D48-F128-2153BA3A9ED9}"/>
              </a:ext>
            </a:extLst>
          </p:cNvPr>
          <p:cNvPicPr>
            <a:picLocks noChangeAspect="1"/>
          </p:cNvPicPr>
          <p:nvPr/>
        </p:nvPicPr>
        <p:blipFill rotWithShape="1">
          <a:blip r:embed="rId4"/>
          <a:srcRect b="29835"/>
          <a:stretch/>
        </p:blipFill>
        <p:spPr>
          <a:xfrm>
            <a:off x="2364175" y="2461393"/>
            <a:ext cx="2333951" cy="795417"/>
          </a:xfrm>
          <a:prstGeom prst="rect">
            <a:avLst/>
          </a:prstGeom>
        </p:spPr>
      </p:pic>
      <p:pic>
        <p:nvPicPr>
          <p:cNvPr id="11" name="Picture 10">
            <a:extLst>
              <a:ext uri="{FF2B5EF4-FFF2-40B4-BE49-F238E27FC236}">
                <a16:creationId xmlns:a16="http://schemas.microsoft.com/office/drawing/2014/main" id="{5B47CB11-5427-2BE9-F44C-0999DDA95F09}"/>
              </a:ext>
            </a:extLst>
          </p:cNvPr>
          <p:cNvPicPr>
            <a:picLocks noChangeAspect="1"/>
          </p:cNvPicPr>
          <p:nvPr/>
        </p:nvPicPr>
        <p:blipFill>
          <a:blip r:embed="rId5"/>
          <a:stretch>
            <a:fillRect/>
          </a:stretch>
        </p:blipFill>
        <p:spPr>
          <a:xfrm>
            <a:off x="7238931" y="2441009"/>
            <a:ext cx="1257437" cy="640809"/>
          </a:xfrm>
          <a:prstGeom prst="rect">
            <a:avLst/>
          </a:prstGeom>
        </p:spPr>
      </p:pic>
      <p:pic>
        <p:nvPicPr>
          <p:cNvPr id="15" name="Picture 14">
            <a:extLst>
              <a:ext uri="{FF2B5EF4-FFF2-40B4-BE49-F238E27FC236}">
                <a16:creationId xmlns:a16="http://schemas.microsoft.com/office/drawing/2014/main" id="{B38A0288-ADA4-882C-C44C-6E3BC481313D}"/>
              </a:ext>
            </a:extLst>
          </p:cNvPr>
          <p:cNvPicPr>
            <a:picLocks noChangeAspect="1"/>
          </p:cNvPicPr>
          <p:nvPr/>
        </p:nvPicPr>
        <p:blipFill rotWithShape="1">
          <a:blip r:embed="rId6"/>
          <a:srcRect l="1133" r="1536"/>
          <a:stretch/>
        </p:blipFill>
        <p:spPr>
          <a:xfrm>
            <a:off x="274582" y="1219886"/>
            <a:ext cx="4830818" cy="1300302"/>
          </a:xfrm>
          <a:prstGeom prst="rect">
            <a:avLst/>
          </a:prstGeom>
        </p:spPr>
      </p:pic>
    </p:spTree>
    <p:extLst>
      <p:ext uri="{BB962C8B-B14F-4D97-AF65-F5344CB8AC3E}">
        <p14:creationId xmlns:p14="http://schemas.microsoft.com/office/powerpoint/2010/main" val="1169689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sp>
        <p:nvSpPr>
          <p:cNvPr id="32773" name="TextBox 1"/>
          <p:cNvSpPr txBox="1">
            <a:spLocks noChangeArrowheads="1"/>
          </p:cNvSpPr>
          <p:nvPr/>
        </p:nvSpPr>
        <p:spPr bwMode="auto">
          <a:xfrm>
            <a:off x="533400" y="933450"/>
            <a:ext cx="7772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Wingdings" panose="05000000000000000000" pitchFamily="2" charset="2"/>
              <a:buChar char="q"/>
            </a:pPr>
            <a:r>
              <a:rPr lang="en-US" altLang="en-US" dirty="0"/>
              <a:t> Architect or building design planner</a:t>
            </a:r>
          </a:p>
          <a:p>
            <a:pPr>
              <a:spcBef>
                <a:spcPct val="0"/>
              </a:spcBef>
              <a:buFont typeface="Wingdings" panose="05000000000000000000" pitchFamily="2" charset="2"/>
              <a:buChar char="q"/>
            </a:pPr>
            <a:r>
              <a:rPr lang="en-US" altLang="en-US" dirty="0"/>
              <a:t> Fire Marshal</a:t>
            </a:r>
          </a:p>
          <a:p>
            <a:pPr>
              <a:spcBef>
                <a:spcPct val="0"/>
              </a:spcBef>
              <a:buFont typeface="Wingdings" panose="05000000000000000000" pitchFamily="2" charset="2"/>
              <a:buChar char="q"/>
            </a:pPr>
            <a:r>
              <a:rPr lang="en-US" altLang="en-US" dirty="0"/>
              <a:t> Fire Protection Engineer</a:t>
            </a:r>
          </a:p>
          <a:p>
            <a:pPr>
              <a:spcBef>
                <a:spcPct val="0"/>
              </a:spcBef>
              <a:buFont typeface="Wingdings" panose="05000000000000000000" pitchFamily="2" charset="2"/>
              <a:buChar char="q"/>
            </a:pPr>
            <a:r>
              <a:rPr lang="en-US" altLang="en-US" dirty="0"/>
              <a:t> Involved in Construction</a:t>
            </a:r>
          </a:p>
          <a:p>
            <a:pPr>
              <a:spcBef>
                <a:spcPct val="0"/>
              </a:spcBef>
              <a:buFont typeface="Wingdings" panose="05000000000000000000" pitchFamily="2" charset="2"/>
              <a:buChar char="q"/>
            </a:pPr>
            <a:r>
              <a:rPr lang="en-US" altLang="en-US" dirty="0"/>
              <a:t> I’ve heard of it</a:t>
            </a:r>
          </a:p>
          <a:p>
            <a:pPr>
              <a:spcBef>
                <a:spcPct val="0"/>
              </a:spcBef>
              <a:buFont typeface="Wingdings" panose="05000000000000000000" pitchFamily="2" charset="2"/>
              <a:buChar char="q"/>
            </a:pPr>
            <a:r>
              <a:rPr lang="en-US" altLang="en-US" dirty="0"/>
              <a:t> What’s MAQ?</a:t>
            </a:r>
          </a:p>
        </p:txBody>
      </p:sp>
      <p:pic>
        <p:nvPicPr>
          <p:cNvPr id="32774"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 y="205335"/>
            <a:ext cx="6747641" cy="705247"/>
          </a:xfrm>
        </p:spPr>
        <p:txBody>
          <a:bodyPr/>
          <a:lstStyle/>
          <a:p>
            <a:pPr rtl="0" eaLnBrk="1" fontAlgn="auto" hangingPunct="1"/>
            <a:r>
              <a:rPr lang="en-US" sz="3700" kern="12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Poll #2 Familiarity with MAQ</a:t>
            </a:r>
            <a:endParaRPr lang="en-US" dirty="0">
              <a:effectLs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81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06375"/>
            <a:ext cx="5562600" cy="725648"/>
          </a:xfrm>
        </p:spPr>
        <p:txBody>
          <a:bodyPr/>
          <a:lstStyle/>
          <a:p>
            <a:pPr algn="l">
              <a:defRPr/>
            </a:pPr>
            <a:r>
              <a:rPr lang="en-US" dirty="0"/>
              <a:t>Extracted Toxicity Data</a:t>
            </a:r>
          </a:p>
        </p:txBody>
      </p:sp>
      <p:sp>
        <p:nvSpPr>
          <p:cNvPr id="3" name="Text Placeholder 2">
            <a:extLst>
              <a:ext uri="{FF2B5EF4-FFF2-40B4-BE49-F238E27FC236}">
                <a16:creationId xmlns:a16="http://schemas.microsoft.com/office/drawing/2014/main" id="{15FC7C77-F405-6028-F9ED-54B7C1312B36}"/>
              </a:ext>
            </a:extLst>
          </p:cNvPr>
          <p:cNvSpPr>
            <a:spLocks noGrp="1"/>
          </p:cNvSpPr>
          <p:nvPr>
            <p:ph type="body" idx="1"/>
          </p:nvPr>
        </p:nvSpPr>
        <p:spPr>
          <a:xfrm>
            <a:off x="240054" y="1123950"/>
            <a:ext cx="4040188" cy="479822"/>
          </a:xfrm>
        </p:spPr>
        <p:txBody>
          <a:bodyPr/>
          <a:lstStyle/>
          <a:p>
            <a:r>
              <a:rPr lang="en-US" dirty="0" err="1"/>
              <a:t>MilliporeSigma</a:t>
            </a:r>
            <a:r>
              <a:rPr lang="en-US" dirty="0"/>
              <a:t>-Aldrich</a:t>
            </a:r>
          </a:p>
        </p:txBody>
      </p:sp>
      <p:sp>
        <p:nvSpPr>
          <p:cNvPr id="4" name="Content Placeholder 3">
            <a:extLst>
              <a:ext uri="{FF2B5EF4-FFF2-40B4-BE49-F238E27FC236}">
                <a16:creationId xmlns:a16="http://schemas.microsoft.com/office/drawing/2014/main" id="{D7F2086F-BE16-D8FB-28CD-A79B201E670F}"/>
              </a:ext>
            </a:extLst>
          </p:cNvPr>
          <p:cNvSpPr>
            <a:spLocks noGrp="1"/>
          </p:cNvSpPr>
          <p:nvPr>
            <p:ph sz="half" idx="2"/>
          </p:nvPr>
        </p:nvSpPr>
        <p:spPr>
          <a:xfrm>
            <a:off x="240054" y="1582049"/>
            <a:ext cx="4232274" cy="2071638"/>
          </a:xfrm>
        </p:spPr>
        <p:txBody>
          <a:bodyPr/>
          <a:lstStyle/>
          <a:p>
            <a:pPr marL="0" indent="0">
              <a:buNone/>
            </a:pPr>
            <a:r>
              <a:rPr lang="en-US" sz="1800" b="1" dirty="0"/>
              <a:t>Acute toxicity</a:t>
            </a:r>
          </a:p>
          <a:p>
            <a:pPr marL="0" indent="0">
              <a:buNone/>
            </a:pPr>
            <a:r>
              <a:rPr lang="en-US" sz="1800" b="1" dirty="0"/>
              <a:t>LD50 Oral - Rat - female - 632 mg/kg</a:t>
            </a:r>
          </a:p>
          <a:p>
            <a:pPr marL="0" indent="0">
              <a:buNone/>
            </a:pPr>
            <a:r>
              <a:rPr lang="en-US" sz="1800" b="1" dirty="0"/>
              <a:t>Inhalation: No data available</a:t>
            </a:r>
          </a:p>
          <a:p>
            <a:pPr marL="0" indent="0">
              <a:buNone/>
            </a:pPr>
            <a:r>
              <a:rPr lang="en-US" sz="1800" b="1" dirty="0"/>
              <a:t>LD50 Dermal - Rat - &gt; 2,000 mg/kg</a:t>
            </a:r>
          </a:p>
          <a:p>
            <a:pPr marL="0" indent="0">
              <a:buNone/>
            </a:pPr>
            <a:r>
              <a:rPr lang="en-US" sz="1800" b="1" dirty="0"/>
              <a:t>Skin corrosion/irritation</a:t>
            </a:r>
          </a:p>
          <a:p>
            <a:pPr marL="0" indent="0">
              <a:buNone/>
            </a:pPr>
            <a:r>
              <a:rPr lang="en-US" sz="1800" b="1" dirty="0"/>
              <a:t>Skin – Rabbit: Corrosive, category 1C</a:t>
            </a:r>
          </a:p>
        </p:txBody>
      </p:sp>
      <p:sp>
        <p:nvSpPr>
          <p:cNvPr id="5" name="Text Placeholder 4">
            <a:extLst>
              <a:ext uri="{FF2B5EF4-FFF2-40B4-BE49-F238E27FC236}">
                <a16:creationId xmlns:a16="http://schemas.microsoft.com/office/drawing/2014/main" id="{1E85E380-5E35-EB1C-CBAC-23A29952E569}"/>
              </a:ext>
            </a:extLst>
          </p:cNvPr>
          <p:cNvSpPr>
            <a:spLocks noGrp="1"/>
          </p:cNvSpPr>
          <p:nvPr>
            <p:ph type="body" sz="quarter" idx="3"/>
          </p:nvPr>
        </p:nvSpPr>
        <p:spPr>
          <a:xfrm>
            <a:off x="4645026" y="1145087"/>
            <a:ext cx="4041775" cy="479822"/>
          </a:xfrm>
        </p:spPr>
        <p:txBody>
          <a:bodyPr/>
          <a:lstStyle/>
          <a:p>
            <a:r>
              <a:rPr lang="en-US" dirty="0" err="1"/>
              <a:t>ThermoFisher</a:t>
            </a:r>
            <a:r>
              <a:rPr lang="en-US" dirty="0"/>
              <a:t> Scientific</a:t>
            </a:r>
          </a:p>
        </p:txBody>
      </p:sp>
      <p:sp>
        <p:nvSpPr>
          <p:cNvPr id="7" name="Content Placeholder 6">
            <a:extLst>
              <a:ext uri="{FF2B5EF4-FFF2-40B4-BE49-F238E27FC236}">
                <a16:creationId xmlns:a16="http://schemas.microsoft.com/office/drawing/2014/main" id="{11703E8E-1792-8AB4-4A9C-0905DB74A325}"/>
              </a:ext>
            </a:extLst>
          </p:cNvPr>
          <p:cNvSpPr>
            <a:spLocks noGrp="1"/>
          </p:cNvSpPr>
          <p:nvPr>
            <p:ph sz="quarter" idx="4"/>
          </p:nvPr>
        </p:nvSpPr>
        <p:spPr>
          <a:xfrm>
            <a:off x="4645026" y="1603772"/>
            <a:ext cx="4232274" cy="1435806"/>
          </a:xfrm>
        </p:spPr>
        <p:txBody>
          <a:bodyPr/>
          <a:lstStyle/>
          <a:p>
            <a:pPr marL="0" indent="0">
              <a:buNone/>
            </a:pPr>
            <a:r>
              <a:rPr lang="en-US" sz="1800" b="1" dirty="0"/>
              <a:t>Acute toxicity</a:t>
            </a:r>
          </a:p>
          <a:p>
            <a:pPr marL="0" indent="0">
              <a:buNone/>
            </a:pPr>
            <a:r>
              <a:rPr lang="sv-SE" sz="1800" b="1" dirty="0"/>
              <a:t>LD50 Oral 632 mg/kg (Rat)</a:t>
            </a:r>
          </a:p>
          <a:p>
            <a:pPr marL="0" indent="0">
              <a:buNone/>
            </a:pPr>
            <a:r>
              <a:rPr lang="sv-SE" sz="1800" b="1" dirty="0"/>
              <a:t>LC50 Inhalation Not listed</a:t>
            </a:r>
          </a:p>
          <a:p>
            <a:pPr marL="0" indent="0">
              <a:buNone/>
            </a:pPr>
            <a:r>
              <a:rPr lang="en-US" sz="1800" b="1" dirty="0"/>
              <a:t>LD50 Dermal&gt;2000 mg/kg (Rat)</a:t>
            </a:r>
          </a:p>
          <a:p>
            <a:pPr marL="0" indent="0">
              <a:buNone/>
            </a:pPr>
            <a:endParaRPr lang="en-US" sz="1800" dirty="0"/>
          </a:p>
        </p:txBody>
      </p:sp>
    </p:spTree>
    <p:extLst>
      <p:ext uri="{BB962C8B-B14F-4D97-AF65-F5344CB8AC3E}">
        <p14:creationId xmlns:p14="http://schemas.microsoft.com/office/powerpoint/2010/main" val="3005089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81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l">
              <a:defRPr/>
            </a:pPr>
            <a:r>
              <a:rPr lang="en-US" dirty="0"/>
              <a:t>CFC Definitions</a:t>
            </a:r>
          </a:p>
        </p:txBody>
      </p:sp>
      <p:sp>
        <p:nvSpPr>
          <p:cNvPr id="12" name="Content Placeholder 11">
            <a:extLst>
              <a:ext uri="{FF2B5EF4-FFF2-40B4-BE49-F238E27FC236}">
                <a16:creationId xmlns:a16="http://schemas.microsoft.com/office/drawing/2014/main" id="{CAD2AE3C-5723-B7E8-472C-581373AD5156}"/>
              </a:ext>
            </a:extLst>
          </p:cNvPr>
          <p:cNvSpPr>
            <a:spLocks noGrp="1"/>
          </p:cNvSpPr>
          <p:nvPr>
            <p:ph idx="1"/>
          </p:nvPr>
        </p:nvSpPr>
        <p:spPr>
          <a:xfrm>
            <a:off x="457200" y="919669"/>
            <a:ext cx="8229600" cy="3622675"/>
          </a:xfrm>
        </p:spPr>
        <p:txBody>
          <a:bodyPr/>
          <a:lstStyle/>
          <a:p>
            <a:pPr marL="0" marR="0" indent="0">
              <a:lnSpc>
                <a:spcPct val="107000"/>
              </a:lnSpc>
              <a:spcBef>
                <a:spcPts val="1200"/>
              </a:spcBef>
              <a:spcAft>
                <a:spcPts val="0"/>
              </a:spcAft>
              <a:buNone/>
            </a:pPr>
            <a:r>
              <a:rPr lang="en-US" sz="2400" b="1" kern="0" dirty="0">
                <a:effectLst/>
                <a:latin typeface="+mj-lt"/>
                <a:ea typeface="Times New Roman" panose="02020603050405020304" pitchFamily="18" charset="0"/>
                <a:cs typeface="Times New Roman" panose="02020603050405020304" pitchFamily="18" charset="0"/>
              </a:rPr>
              <a:t>NTP state = Liquid </a:t>
            </a:r>
            <a:r>
              <a:rPr lang="en-US" sz="2000" b="1" i="1" kern="0" dirty="0">
                <a:effectLst/>
                <a:latin typeface="+mj-lt"/>
                <a:ea typeface="Times New Roman" panose="02020603050405020304" pitchFamily="18" charset="0"/>
                <a:cs typeface="Times New Roman" panose="02020603050405020304" pitchFamily="18" charset="0"/>
              </a:rPr>
              <a:t>(boiling point &gt; 20 C, melting point &lt; 20 C) @ 1atm</a:t>
            </a:r>
            <a:endParaRPr lang="en-US" sz="2400" b="1" i="1" kern="0" dirty="0">
              <a:effectLst/>
              <a:latin typeface="+mj-lt"/>
              <a:ea typeface="Times New Roman" panose="02020603050405020304" pitchFamily="18" charset="0"/>
              <a:cs typeface="Times New Roman" panose="02020603050405020304" pitchFamily="18" charset="0"/>
            </a:endParaRPr>
          </a:p>
          <a:p>
            <a:pPr marL="0" marR="0" indent="0">
              <a:lnSpc>
                <a:spcPct val="107000"/>
              </a:lnSpc>
              <a:spcBef>
                <a:spcPts val="1200"/>
              </a:spcBef>
              <a:spcAft>
                <a:spcPts val="0"/>
              </a:spcAft>
              <a:buNone/>
            </a:pPr>
            <a:r>
              <a:rPr lang="en-US" sz="2400" b="1" kern="0" dirty="0">
                <a:effectLst/>
                <a:latin typeface="+mj-lt"/>
                <a:ea typeface="Times New Roman" panose="02020603050405020304" pitchFamily="18" charset="0"/>
                <a:cs typeface="Times New Roman" panose="02020603050405020304" pitchFamily="18" charset="0"/>
              </a:rPr>
              <a:t>Toxic </a:t>
            </a:r>
          </a:p>
          <a:p>
            <a:pPr>
              <a:lnSpc>
                <a:spcPct val="107000"/>
              </a:lnSpc>
              <a:spcBef>
                <a:spcPts val="0"/>
              </a:spcBef>
              <a:spcAft>
                <a:spcPts val="800"/>
              </a:spcAft>
            </a:pPr>
            <a:r>
              <a:rPr lang="en-US" sz="1600" u="sng" strike="noStrike" dirty="0">
                <a:effectLst/>
                <a:latin typeface="Calibri" panose="020F0502020204030204" pitchFamily="34" charset="0"/>
                <a:ea typeface="Calibri" panose="020F0502020204030204" pitchFamily="34" charset="0"/>
                <a:cs typeface="Times New Roman" panose="02020603050405020304" pitchFamily="18" charset="0"/>
              </a:rPr>
              <a:t>LD50</a:t>
            </a:r>
            <a:r>
              <a:rPr lang="en-US" sz="1600" u="none" strike="noStrike" dirty="0">
                <a:effectLst/>
                <a:latin typeface="Calibri" panose="020F0502020204030204" pitchFamily="34" charset="0"/>
                <a:ea typeface="Calibri" panose="020F0502020204030204" pitchFamily="34" charset="0"/>
                <a:cs typeface="Times New Roman" panose="02020603050405020304" pitchFamily="18" charset="0"/>
              </a:rPr>
              <a:t> is greater than 50 </a:t>
            </a:r>
            <a:r>
              <a:rPr lang="en-US" sz="1600" u="sng" strike="noStrike" dirty="0">
                <a:effectLst/>
                <a:latin typeface="Calibri" panose="020F0502020204030204" pitchFamily="34" charset="0"/>
                <a:ea typeface="Calibri" panose="020F0502020204030204" pitchFamily="34" charset="0"/>
                <a:cs typeface="Times New Roman" panose="02020603050405020304" pitchFamily="18" charset="0"/>
              </a:rPr>
              <a:t>mg/kg</a:t>
            </a:r>
            <a:r>
              <a:rPr lang="en-US" sz="1600" u="none" strike="noStrike" dirty="0">
                <a:effectLst/>
                <a:latin typeface="Calibri" panose="020F0502020204030204" pitchFamily="34" charset="0"/>
                <a:ea typeface="Calibri" panose="020F0502020204030204" pitchFamily="34" charset="0"/>
                <a:cs typeface="Times New Roman" panose="02020603050405020304" pitchFamily="18" charset="0"/>
              </a:rPr>
              <a:t> and less than 500 </a:t>
            </a:r>
            <a:r>
              <a:rPr lang="en-US" sz="1600" u="sng" strike="noStrike" dirty="0">
                <a:effectLst/>
                <a:latin typeface="Calibri" panose="020F0502020204030204" pitchFamily="34" charset="0"/>
                <a:ea typeface="Calibri" panose="020F0502020204030204" pitchFamily="34" charset="0"/>
                <a:cs typeface="Times New Roman" panose="02020603050405020304" pitchFamily="18" charset="0"/>
              </a:rPr>
              <a:t>mg/kg</a:t>
            </a:r>
            <a:r>
              <a:rPr lang="en-US" sz="1600" u="none" strike="noStrike" dirty="0">
                <a:effectLst/>
                <a:latin typeface="Calibri" panose="020F0502020204030204" pitchFamily="34" charset="0"/>
                <a:ea typeface="Calibri" panose="020F0502020204030204" pitchFamily="34" charset="0"/>
                <a:cs typeface="Times New Roman" panose="02020603050405020304" pitchFamily="18" charset="0"/>
              </a:rPr>
              <a:t> in </a:t>
            </a:r>
            <a:r>
              <a:rPr lang="en-US" sz="1600" u="sng" strike="noStrike" dirty="0">
                <a:effectLst/>
                <a:latin typeface="Calibri" panose="020F0502020204030204" pitchFamily="34" charset="0"/>
                <a:ea typeface="Calibri" panose="020F0502020204030204" pitchFamily="34" charset="0"/>
                <a:cs typeface="Times New Roman" panose="02020603050405020304" pitchFamily="18" charset="0"/>
              </a:rPr>
              <a:t>rat</a:t>
            </a:r>
            <a:r>
              <a:rPr lang="en-US" sz="1600" u="none" strike="noStrike" dirty="0">
                <a:effectLst/>
                <a:latin typeface="Calibri" panose="020F0502020204030204" pitchFamily="34" charset="0"/>
                <a:ea typeface="Calibri" panose="020F0502020204030204" pitchFamily="34" charset="0"/>
                <a:cs typeface="Times New Roman" panose="02020603050405020304" pitchFamily="18" charset="0"/>
              </a:rPr>
              <a:t>, </a:t>
            </a:r>
            <a:r>
              <a:rPr lang="en-US" sz="1600" u="sng" strike="noStrike" dirty="0">
                <a:effectLst/>
                <a:latin typeface="Calibri" panose="020F0502020204030204" pitchFamily="34" charset="0"/>
                <a:ea typeface="Calibri" panose="020F0502020204030204" pitchFamily="34" charset="0"/>
                <a:cs typeface="Times New Roman" panose="02020603050405020304" pitchFamily="18" charset="0"/>
              </a:rPr>
              <a:t>oral</a:t>
            </a:r>
            <a:endParaRPr lang="en-US" sz="16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600" u="sng" strike="noStrike" dirty="0">
                <a:effectLst/>
                <a:latin typeface="Calibri" panose="020F0502020204030204" pitchFamily="34" charset="0"/>
                <a:ea typeface="Calibri" panose="020F0502020204030204" pitchFamily="34" charset="0"/>
                <a:cs typeface="Times New Roman" panose="02020603050405020304" pitchFamily="18" charset="0"/>
              </a:rPr>
              <a:t>LC50</a:t>
            </a:r>
            <a:r>
              <a:rPr lang="en-US" sz="1600" u="none" strike="noStrike" dirty="0">
                <a:effectLst/>
                <a:latin typeface="Calibri" panose="020F0502020204030204" pitchFamily="34" charset="0"/>
                <a:ea typeface="Calibri" panose="020F0502020204030204" pitchFamily="34" charset="0"/>
                <a:cs typeface="Times New Roman" panose="02020603050405020304" pitchFamily="18" charset="0"/>
              </a:rPr>
              <a:t> is greater than or equal to 200 </a:t>
            </a:r>
            <a:r>
              <a:rPr lang="en-US" sz="1600" u="sng" strike="noStrike" dirty="0" err="1">
                <a:effectLst/>
                <a:latin typeface="Calibri" panose="020F0502020204030204" pitchFamily="34" charset="0"/>
                <a:ea typeface="Calibri" panose="020F0502020204030204" pitchFamily="34" charset="0"/>
                <a:cs typeface="Times New Roman" panose="02020603050405020304" pitchFamily="18" charset="0"/>
              </a:rPr>
              <a:t>ppmv</a:t>
            </a:r>
            <a:r>
              <a:rPr lang="en-US" sz="1600" u="none" strike="noStrike" dirty="0">
                <a:effectLst/>
                <a:latin typeface="Calibri" panose="020F0502020204030204" pitchFamily="34" charset="0"/>
                <a:ea typeface="Calibri" panose="020F0502020204030204" pitchFamily="34" charset="0"/>
                <a:cs typeface="Times New Roman" panose="02020603050405020304" pitchFamily="18" charset="0"/>
              </a:rPr>
              <a:t> and less than 2000 </a:t>
            </a:r>
            <a:r>
              <a:rPr lang="en-US" sz="1600" u="sng" strike="noStrike" dirty="0" err="1">
                <a:effectLst/>
                <a:latin typeface="Calibri" panose="020F0502020204030204" pitchFamily="34" charset="0"/>
                <a:ea typeface="Calibri" panose="020F0502020204030204" pitchFamily="34" charset="0"/>
                <a:cs typeface="Times New Roman" panose="02020603050405020304" pitchFamily="18" charset="0"/>
              </a:rPr>
              <a:t>ppmv</a:t>
            </a:r>
            <a:r>
              <a:rPr lang="en-US" sz="1600" u="none" strike="noStrike" dirty="0">
                <a:effectLst/>
                <a:latin typeface="Calibri" panose="020F0502020204030204" pitchFamily="34" charset="0"/>
                <a:ea typeface="Calibri" panose="020F0502020204030204" pitchFamily="34" charset="0"/>
                <a:cs typeface="Times New Roman" panose="02020603050405020304" pitchFamily="18" charset="0"/>
              </a:rPr>
              <a:t> OR </a:t>
            </a:r>
            <a:r>
              <a:rPr lang="en-US" sz="1600" u="sng" strike="noStrike" dirty="0">
                <a:effectLst/>
                <a:latin typeface="Calibri" panose="020F0502020204030204" pitchFamily="34" charset="0"/>
                <a:ea typeface="Calibri" panose="020F0502020204030204" pitchFamily="34" charset="0"/>
                <a:cs typeface="Times New Roman" panose="02020603050405020304" pitchFamily="18" charset="0"/>
              </a:rPr>
              <a:t>LC50</a:t>
            </a:r>
            <a:r>
              <a:rPr lang="en-US" sz="1600" u="none" strike="noStrike" dirty="0">
                <a:effectLst/>
                <a:latin typeface="Calibri" panose="020F0502020204030204" pitchFamily="34" charset="0"/>
                <a:ea typeface="Calibri" panose="020F0502020204030204" pitchFamily="34" charset="0"/>
                <a:cs typeface="Times New Roman" panose="02020603050405020304" pitchFamily="18" charset="0"/>
              </a:rPr>
              <a:t> is greater than 2 </a:t>
            </a:r>
            <a:r>
              <a:rPr lang="en-US" sz="1600" u="sng" strike="noStrike" dirty="0">
                <a:effectLst/>
                <a:latin typeface="Calibri" panose="020F0502020204030204" pitchFamily="34" charset="0"/>
                <a:ea typeface="Calibri" panose="020F0502020204030204" pitchFamily="34" charset="0"/>
                <a:cs typeface="Times New Roman" panose="02020603050405020304" pitchFamily="18" charset="0"/>
              </a:rPr>
              <a:t>mg/L</a:t>
            </a:r>
            <a:r>
              <a:rPr lang="en-US" sz="1600" u="none" strike="noStrike" dirty="0">
                <a:effectLst/>
                <a:latin typeface="Calibri" panose="020F0502020204030204" pitchFamily="34" charset="0"/>
                <a:ea typeface="Calibri" panose="020F0502020204030204" pitchFamily="34" charset="0"/>
                <a:cs typeface="Times New Roman" panose="02020603050405020304" pitchFamily="18" charset="0"/>
              </a:rPr>
              <a:t> and less than 20 </a:t>
            </a:r>
            <a:r>
              <a:rPr lang="en-US" sz="1600" u="sng" strike="noStrike" dirty="0">
                <a:effectLst/>
                <a:latin typeface="Calibri" panose="020F0502020204030204" pitchFamily="34" charset="0"/>
                <a:ea typeface="Calibri" panose="020F0502020204030204" pitchFamily="34" charset="0"/>
                <a:cs typeface="Times New Roman" panose="02020603050405020304" pitchFamily="18" charset="0"/>
              </a:rPr>
              <a:t>mg/L</a:t>
            </a:r>
            <a:r>
              <a:rPr lang="en-US" sz="1600" u="none" strike="noStrike" dirty="0">
                <a:effectLst/>
                <a:latin typeface="Calibri" panose="020F0502020204030204" pitchFamily="34" charset="0"/>
                <a:ea typeface="Calibri" panose="020F0502020204030204" pitchFamily="34" charset="0"/>
                <a:cs typeface="Times New Roman" panose="02020603050405020304" pitchFamily="18" charset="0"/>
              </a:rPr>
              <a:t> in </a:t>
            </a:r>
            <a:r>
              <a:rPr lang="en-US" sz="1600" u="sng" strike="noStrike" dirty="0">
                <a:effectLst/>
                <a:latin typeface="Calibri" panose="020F0502020204030204" pitchFamily="34" charset="0"/>
                <a:ea typeface="Calibri" panose="020F0502020204030204" pitchFamily="34" charset="0"/>
                <a:cs typeface="Times New Roman" panose="02020603050405020304" pitchFamily="18" charset="0"/>
              </a:rPr>
              <a:t>rat</a:t>
            </a:r>
            <a:r>
              <a:rPr lang="en-US" sz="1600" u="none" strike="noStrike" dirty="0">
                <a:effectLst/>
                <a:latin typeface="Calibri" panose="020F0502020204030204" pitchFamily="34" charset="0"/>
                <a:ea typeface="Calibri" panose="020F0502020204030204" pitchFamily="34" charset="0"/>
                <a:cs typeface="Times New Roman" panose="02020603050405020304" pitchFamily="18" charset="0"/>
              </a:rPr>
              <a:t>, </a:t>
            </a:r>
            <a:r>
              <a:rPr lang="en-US" sz="1600" u="sng" strike="noStrike" dirty="0">
                <a:effectLst/>
                <a:latin typeface="Calibri" panose="020F0502020204030204" pitchFamily="34" charset="0"/>
                <a:ea typeface="Calibri" panose="020F0502020204030204" pitchFamily="34" charset="0"/>
                <a:cs typeface="Times New Roman" panose="02020603050405020304" pitchFamily="18" charset="0"/>
              </a:rPr>
              <a:t>inhalation</a:t>
            </a:r>
            <a:r>
              <a:rPr lang="en-US" sz="1600" u="none" strike="noStrike" dirty="0">
                <a:effectLst/>
                <a:latin typeface="Calibri" panose="020F0502020204030204" pitchFamily="34" charset="0"/>
                <a:ea typeface="Calibri" panose="020F0502020204030204" pitchFamily="34" charset="0"/>
                <a:cs typeface="Times New Roman" panose="02020603050405020304" pitchFamily="18" charset="0"/>
              </a:rPr>
              <a:t>, 1 </a:t>
            </a:r>
            <a:r>
              <a:rPr lang="en-US" sz="1600" u="sng" strike="noStrike" dirty="0" err="1">
                <a:effectLst/>
                <a:latin typeface="Calibri" panose="020F0502020204030204" pitchFamily="34" charset="0"/>
                <a:ea typeface="Calibri" panose="020F0502020204030204" pitchFamily="34" charset="0"/>
                <a:cs typeface="Times New Roman" panose="02020603050405020304" pitchFamily="18" charset="0"/>
              </a:rPr>
              <a:t>hr</a:t>
            </a:r>
            <a:r>
              <a:rPr lang="en-US" sz="1600" u="sng" strike="noStrike" dirty="0">
                <a:effectLst/>
                <a:latin typeface="Calibri" panose="020F0502020204030204" pitchFamily="34" charset="0"/>
                <a:ea typeface="Calibri" panose="020F0502020204030204" pitchFamily="34" charset="0"/>
                <a:cs typeface="Times New Roman" panose="02020603050405020304" pitchFamily="18" charset="0"/>
              </a:rPr>
              <a:t> or less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600" u="sng" strike="noStrike" dirty="0">
                <a:effectLst/>
                <a:latin typeface="Calibri" panose="020F0502020204030204" pitchFamily="34" charset="0"/>
                <a:ea typeface="Calibri" panose="020F0502020204030204" pitchFamily="34" charset="0"/>
                <a:cs typeface="Times New Roman" panose="02020603050405020304" pitchFamily="18" charset="0"/>
              </a:rPr>
              <a:t>LD50</a:t>
            </a:r>
            <a:r>
              <a:rPr lang="en-US" sz="1600" u="none" strike="noStrike" dirty="0">
                <a:effectLst/>
                <a:latin typeface="Calibri" panose="020F0502020204030204" pitchFamily="34" charset="0"/>
                <a:ea typeface="Calibri" panose="020F0502020204030204" pitchFamily="34" charset="0"/>
                <a:cs typeface="Times New Roman" panose="02020603050405020304" pitchFamily="18" charset="0"/>
              </a:rPr>
              <a:t> is greater than 200 </a:t>
            </a:r>
            <a:r>
              <a:rPr lang="en-US" sz="1600" u="sng" strike="noStrike" dirty="0">
                <a:effectLst/>
                <a:latin typeface="Calibri" panose="020F0502020204030204" pitchFamily="34" charset="0"/>
                <a:ea typeface="Calibri" panose="020F0502020204030204" pitchFamily="34" charset="0"/>
                <a:cs typeface="Times New Roman" panose="02020603050405020304" pitchFamily="18" charset="0"/>
              </a:rPr>
              <a:t>mg/kg</a:t>
            </a:r>
            <a:r>
              <a:rPr lang="en-US" sz="1600" u="none" strike="noStrike" dirty="0">
                <a:effectLst/>
                <a:latin typeface="Calibri" panose="020F0502020204030204" pitchFamily="34" charset="0"/>
                <a:ea typeface="Calibri" panose="020F0502020204030204" pitchFamily="34" charset="0"/>
                <a:cs typeface="Times New Roman" panose="02020603050405020304" pitchFamily="18" charset="0"/>
              </a:rPr>
              <a:t> and less than 1000 </a:t>
            </a:r>
            <a:r>
              <a:rPr lang="en-US" sz="1600" u="sng" strike="noStrike" dirty="0">
                <a:effectLst/>
                <a:latin typeface="Calibri" panose="020F0502020204030204" pitchFamily="34" charset="0"/>
                <a:ea typeface="Calibri" panose="020F0502020204030204" pitchFamily="34" charset="0"/>
                <a:cs typeface="Times New Roman" panose="02020603050405020304" pitchFamily="18" charset="0"/>
              </a:rPr>
              <a:t>mg/kg</a:t>
            </a:r>
            <a:r>
              <a:rPr lang="en-US" sz="1600" u="none" strike="noStrike" dirty="0">
                <a:effectLst/>
                <a:latin typeface="Calibri" panose="020F0502020204030204" pitchFamily="34" charset="0"/>
                <a:ea typeface="Calibri" panose="020F0502020204030204" pitchFamily="34" charset="0"/>
                <a:cs typeface="Times New Roman" panose="02020603050405020304" pitchFamily="18" charset="0"/>
              </a:rPr>
              <a:t>, </a:t>
            </a:r>
            <a:r>
              <a:rPr lang="en-US" sz="1600" u="sng" strike="noStrike" dirty="0">
                <a:effectLst/>
                <a:latin typeface="Calibri" panose="020F0502020204030204" pitchFamily="34" charset="0"/>
                <a:ea typeface="Calibri" panose="020F0502020204030204" pitchFamily="34" charset="0"/>
                <a:cs typeface="Times New Roman" panose="02020603050405020304" pitchFamily="18" charset="0"/>
              </a:rPr>
              <a:t>rabbit</a:t>
            </a:r>
            <a:r>
              <a:rPr lang="en-US" sz="1600" u="none" strike="noStrike" dirty="0">
                <a:effectLst/>
                <a:latin typeface="Calibri" panose="020F0502020204030204" pitchFamily="34" charset="0"/>
                <a:ea typeface="Calibri" panose="020F0502020204030204" pitchFamily="34" charset="0"/>
                <a:cs typeface="Times New Roman" panose="02020603050405020304" pitchFamily="18" charset="0"/>
              </a:rPr>
              <a:t>, </a:t>
            </a:r>
            <a:r>
              <a:rPr lang="en-US" sz="1600" u="sng" strike="noStrike" dirty="0">
                <a:effectLst/>
                <a:latin typeface="Calibri" panose="020F0502020204030204" pitchFamily="34" charset="0"/>
                <a:ea typeface="Calibri" panose="020F0502020204030204" pitchFamily="34" charset="0"/>
                <a:cs typeface="Times New Roman" panose="02020603050405020304" pitchFamily="18" charset="0"/>
              </a:rPr>
              <a:t>dermal</a:t>
            </a:r>
            <a:endParaRPr lang="en-US" sz="105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400" b="1" dirty="0">
                <a:latin typeface="+mj-lt"/>
              </a:rPr>
              <a:t>Corrosive</a:t>
            </a:r>
          </a:p>
          <a:p>
            <a:pPr marL="0" indent="0">
              <a:buNone/>
            </a:pPr>
            <a:r>
              <a:rPr lang="en-US" sz="1600" dirty="0"/>
              <a:t>…visible destruction of, or irreversible alterations in, living tissue by chemical action at the point of contact. … intact skin of albino rabbits…following an exposure period of 4 hours. This term does not refer to action on inanimate surfaces.</a:t>
            </a:r>
          </a:p>
        </p:txBody>
      </p:sp>
    </p:spTree>
    <p:extLst>
      <p:ext uri="{BB962C8B-B14F-4D97-AF65-F5344CB8AC3E}">
        <p14:creationId xmlns:p14="http://schemas.microsoft.com/office/powerpoint/2010/main" val="1374487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403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9477" y="124591"/>
            <a:ext cx="5867400" cy="806514"/>
          </a:xfrm>
        </p:spPr>
        <p:txBody>
          <a:bodyPr/>
          <a:lstStyle/>
          <a:p>
            <a:pPr eaLnBrk="1" fontAlgn="auto" hangingPunct="1"/>
            <a:r>
              <a:rPr lang="en-US" sz="37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Combustible Liquid IIIB</a:t>
            </a:r>
            <a:br>
              <a:rPr lang="en-US" sz="37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br>
            <a:r>
              <a:rPr lang="en-US" sz="24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No GHS Hazard Statement or pictogram</a:t>
            </a:r>
            <a:endParaRPr lang="en-US" sz="37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endParaRPr>
          </a:p>
        </p:txBody>
      </p:sp>
      <p:sp>
        <p:nvSpPr>
          <p:cNvPr id="4" name="Text Placeholder 3"/>
          <p:cNvSpPr>
            <a:spLocks noGrp="1"/>
          </p:cNvSpPr>
          <p:nvPr>
            <p:ph type="body" idx="1"/>
          </p:nvPr>
        </p:nvSpPr>
        <p:spPr>
          <a:xfrm>
            <a:off x="457199" y="1065115"/>
            <a:ext cx="3142387" cy="334466"/>
          </a:xfrm>
        </p:spPr>
        <p:txBody>
          <a:bodyPr/>
          <a:lstStyle/>
          <a:p>
            <a:pPr algn="ctr"/>
            <a:r>
              <a:rPr lang="en-US" dirty="0"/>
              <a:t>Fire Code Based on IFC</a:t>
            </a:r>
          </a:p>
        </p:txBody>
      </p:sp>
      <p:sp>
        <p:nvSpPr>
          <p:cNvPr id="5" name="Content Placeholder 4"/>
          <p:cNvSpPr>
            <a:spLocks noGrp="1"/>
          </p:cNvSpPr>
          <p:nvPr>
            <p:ph sz="half" idx="2"/>
          </p:nvPr>
        </p:nvSpPr>
        <p:spPr>
          <a:xfrm>
            <a:off x="228600" y="1352550"/>
            <a:ext cx="4268788" cy="3242072"/>
          </a:xfrm>
        </p:spPr>
        <p:txBody>
          <a:bodyPr/>
          <a:lstStyle/>
          <a:p>
            <a:pPr marL="0" indent="0">
              <a:buNone/>
            </a:pPr>
            <a:r>
              <a:rPr lang="en-US" sz="2000" dirty="0">
                <a:solidFill>
                  <a:srgbClr val="C00000"/>
                </a:solidFill>
              </a:rPr>
              <a:t>Flammable Liquid, FP &lt; 38 C</a:t>
            </a:r>
          </a:p>
          <a:p>
            <a:r>
              <a:rPr lang="en-US" sz="2000" dirty="0"/>
              <a:t>Class IA, FP &lt; 22.8 C, BP &lt; 37.8 C</a:t>
            </a:r>
          </a:p>
          <a:p>
            <a:r>
              <a:rPr lang="en-US" sz="2000" dirty="0"/>
              <a:t>Class IB, FP &lt; 22.8 C, BP ≥ 37.8 C</a:t>
            </a:r>
          </a:p>
          <a:p>
            <a:r>
              <a:rPr lang="en-US" sz="2000" dirty="0"/>
              <a:t>Class IC, FP ≥ 22.8 C &lt; 37.8 C</a:t>
            </a:r>
          </a:p>
          <a:p>
            <a:pPr marL="0" indent="0">
              <a:buNone/>
            </a:pPr>
            <a:r>
              <a:rPr lang="en-US" sz="2000" dirty="0">
                <a:solidFill>
                  <a:srgbClr val="C00000"/>
                </a:solidFill>
              </a:rPr>
              <a:t>Combustible Liquids, FP ≥ 37.8 C</a:t>
            </a:r>
          </a:p>
          <a:p>
            <a:r>
              <a:rPr lang="en-US" sz="2000" dirty="0"/>
              <a:t>Class II, FP ≥ 37.8 C &amp; &lt; 60 C</a:t>
            </a:r>
          </a:p>
          <a:p>
            <a:r>
              <a:rPr lang="en-US" sz="2000" dirty="0"/>
              <a:t>Class IIIA, FP ≥ 60 C &amp; 93.3 C</a:t>
            </a:r>
          </a:p>
          <a:p>
            <a:r>
              <a:rPr lang="en-US" sz="2000" dirty="0"/>
              <a:t>Class IIIB, FP ≥ 93.3 C</a:t>
            </a:r>
          </a:p>
        </p:txBody>
      </p:sp>
      <p:sp>
        <p:nvSpPr>
          <p:cNvPr id="7" name="Text Placeholder 6"/>
          <p:cNvSpPr>
            <a:spLocks noGrp="1"/>
          </p:cNvSpPr>
          <p:nvPr>
            <p:ph type="body" sz="quarter" idx="3"/>
          </p:nvPr>
        </p:nvSpPr>
        <p:spPr>
          <a:xfrm>
            <a:off x="5026468" y="938963"/>
            <a:ext cx="3113519" cy="460700"/>
          </a:xfrm>
        </p:spPr>
        <p:txBody>
          <a:bodyPr/>
          <a:lstStyle/>
          <a:p>
            <a:pPr algn="ctr"/>
            <a:r>
              <a:rPr lang="en-US" dirty="0"/>
              <a:t>OSHA Based on GHS</a:t>
            </a:r>
          </a:p>
        </p:txBody>
      </p:sp>
      <p:sp>
        <p:nvSpPr>
          <p:cNvPr id="8" name="Content Placeholder 7"/>
          <p:cNvSpPr>
            <a:spLocks noGrp="1"/>
          </p:cNvSpPr>
          <p:nvPr>
            <p:ph sz="quarter" idx="4"/>
          </p:nvPr>
        </p:nvSpPr>
        <p:spPr>
          <a:xfrm>
            <a:off x="4572000" y="1357151"/>
            <a:ext cx="4419601" cy="3195041"/>
          </a:xfrm>
        </p:spPr>
        <p:txBody>
          <a:bodyPr/>
          <a:lstStyle/>
          <a:p>
            <a:pPr marL="0" indent="0">
              <a:buNone/>
            </a:pPr>
            <a:r>
              <a:rPr lang="en-US" sz="2000" dirty="0"/>
              <a:t>Liquid, Flammable, FP ≤ 93 C</a:t>
            </a:r>
          </a:p>
          <a:p>
            <a:r>
              <a:rPr lang="en-US" sz="2000" dirty="0"/>
              <a:t>Category 1, FP &lt; 23 C, BP ≤ 35 C</a:t>
            </a:r>
          </a:p>
          <a:p>
            <a:r>
              <a:rPr lang="en-US" sz="2000" dirty="0"/>
              <a:t>Category 2, FP &lt; 23 C, BP &gt; 35 C</a:t>
            </a:r>
          </a:p>
          <a:p>
            <a:endParaRPr lang="en-US" sz="2000" dirty="0"/>
          </a:p>
          <a:p>
            <a:r>
              <a:rPr lang="en-US" sz="2000" dirty="0"/>
              <a:t>Category 3, FP ≥ 23 C &amp; ≤ 60 C</a:t>
            </a:r>
          </a:p>
          <a:p>
            <a:endParaRPr lang="en-US" sz="2000" dirty="0"/>
          </a:p>
          <a:p>
            <a:r>
              <a:rPr lang="en-US" sz="2000" dirty="0"/>
              <a:t>Category 4, FP &gt; 60C &amp; ≤ 93C</a:t>
            </a:r>
          </a:p>
        </p:txBody>
      </p:sp>
      <p:sp>
        <p:nvSpPr>
          <p:cNvPr id="12" name="Rectangle 11"/>
          <p:cNvSpPr/>
          <p:nvPr/>
        </p:nvSpPr>
        <p:spPr>
          <a:xfrm>
            <a:off x="4147131" y="1659692"/>
            <a:ext cx="373820" cy="523220"/>
          </a:xfrm>
          <a:prstGeom prst="rect">
            <a:avLst/>
          </a:prstGeom>
        </p:spPr>
        <p:txBody>
          <a:bodyPr wrap="none">
            <a:spAutoFit/>
          </a:bodyPr>
          <a:lstStyle/>
          <a:p>
            <a:r>
              <a:rPr lang="en-US" sz="2800" b="1" dirty="0">
                <a:ea typeface="Calibri" panose="020F0502020204030204" pitchFamily="34" charset="0"/>
              </a:rPr>
              <a:t>≈</a:t>
            </a:r>
            <a:endParaRPr lang="en-US" sz="3600" b="1" dirty="0">
              <a:ea typeface="Calibri" panose="020F0502020204030204" pitchFamily="34" charset="0"/>
            </a:endParaRPr>
          </a:p>
        </p:txBody>
      </p:sp>
      <p:sp>
        <p:nvSpPr>
          <p:cNvPr id="13" name="Rectangle 12"/>
          <p:cNvSpPr/>
          <p:nvPr/>
        </p:nvSpPr>
        <p:spPr>
          <a:xfrm>
            <a:off x="4150662" y="1977814"/>
            <a:ext cx="373820" cy="523220"/>
          </a:xfrm>
          <a:prstGeom prst="rect">
            <a:avLst/>
          </a:prstGeom>
        </p:spPr>
        <p:txBody>
          <a:bodyPr wrap="none">
            <a:spAutoFit/>
          </a:bodyPr>
          <a:lstStyle/>
          <a:p>
            <a:r>
              <a:rPr lang="en-US" sz="2800" b="1" dirty="0">
                <a:ea typeface="Calibri" panose="020F0502020204030204" pitchFamily="34" charset="0"/>
              </a:rPr>
              <a:t>≈</a:t>
            </a:r>
            <a:endParaRPr lang="en-US" sz="3600" b="1" dirty="0">
              <a:ea typeface="Calibri" panose="020F0502020204030204" pitchFamily="34" charset="0"/>
            </a:endParaRPr>
          </a:p>
        </p:txBody>
      </p:sp>
      <p:sp>
        <p:nvSpPr>
          <p:cNvPr id="14" name="Rectangle 13"/>
          <p:cNvSpPr/>
          <p:nvPr/>
        </p:nvSpPr>
        <p:spPr>
          <a:xfrm>
            <a:off x="4160874" y="2778979"/>
            <a:ext cx="373820" cy="523220"/>
          </a:xfrm>
          <a:prstGeom prst="rect">
            <a:avLst/>
          </a:prstGeom>
        </p:spPr>
        <p:txBody>
          <a:bodyPr wrap="none">
            <a:spAutoFit/>
          </a:bodyPr>
          <a:lstStyle/>
          <a:p>
            <a:r>
              <a:rPr lang="en-US" sz="2800" b="1" dirty="0">
                <a:ea typeface="Calibri" panose="020F0502020204030204" pitchFamily="34" charset="0"/>
              </a:rPr>
              <a:t>≈</a:t>
            </a:r>
            <a:endParaRPr lang="en-US" sz="3600" b="1" dirty="0">
              <a:ea typeface="Calibri" panose="020F0502020204030204" pitchFamily="34" charset="0"/>
            </a:endParaRPr>
          </a:p>
        </p:txBody>
      </p:sp>
      <p:sp>
        <p:nvSpPr>
          <p:cNvPr id="15" name="Rectangle 14"/>
          <p:cNvSpPr/>
          <p:nvPr/>
        </p:nvSpPr>
        <p:spPr>
          <a:xfrm>
            <a:off x="4171086" y="3473380"/>
            <a:ext cx="373820" cy="523220"/>
          </a:xfrm>
          <a:prstGeom prst="rect">
            <a:avLst/>
          </a:prstGeom>
        </p:spPr>
        <p:txBody>
          <a:bodyPr wrap="none">
            <a:spAutoFit/>
          </a:bodyPr>
          <a:lstStyle/>
          <a:p>
            <a:r>
              <a:rPr lang="en-US" sz="2800" b="1" dirty="0">
                <a:ea typeface="Calibri" panose="020F0502020204030204" pitchFamily="34" charset="0"/>
              </a:rPr>
              <a:t>≈</a:t>
            </a:r>
            <a:endParaRPr lang="en-US" sz="3600" b="1" dirty="0">
              <a:ea typeface="Calibri" panose="020F0502020204030204" pitchFamily="34" charset="0"/>
            </a:endParaRPr>
          </a:p>
        </p:txBody>
      </p:sp>
      <p:sp>
        <p:nvSpPr>
          <p:cNvPr id="16" name="Right Brace 15"/>
          <p:cNvSpPr/>
          <p:nvPr/>
        </p:nvSpPr>
        <p:spPr>
          <a:xfrm>
            <a:off x="3599587" y="2533338"/>
            <a:ext cx="527412" cy="1014502"/>
          </a:xfrm>
          <a:prstGeom prst="rightBrace">
            <a:avLst>
              <a:gd name="adj1" fmla="val 8333"/>
              <a:gd name="adj2" fmla="val 5021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600"/>
          </a:p>
        </p:txBody>
      </p:sp>
      <p:sp>
        <p:nvSpPr>
          <p:cNvPr id="18" name="Arrow: Curved Left 17">
            <a:extLst>
              <a:ext uri="{FF2B5EF4-FFF2-40B4-BE49-F238E27FC236}">
                <a16:creationId xmlns:a16="http://schemas.microsoft.com/office/drawing/2014/main" id="{CFED58E8-0931-E635-A7ED-05A48444653C}"/>
              </a:ext>
            </a:extLst>
          </p:cNvPr>
          <p:cNvSpPr/>
          <p:nvPr/>
        </p:nvSpPr>
        <p:spPr>
          <a:xfrm>
            <a:off x="8045530" y="819149"/>
            <a:ext cx="748191" cy="3063947"/>
          </a:xfrm>
          <a:prstGeom prst="curvedLeftArrow">
            <a:avLst>
              <a:gd name="adj1" fmla="val 10354"/>
              <a:gd name="adj2" fmla="val 25377"/>
              <a:gd name="adj3" fmla="val 19595"/>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0" name="Straight Connector 19">
            <a:extLst>
              <a:ext uri="{FF2B5EF4-FFF2-40B4-BE49-F238E27FC236}">
                <a16:creationId xmlns:a16="http://schemas.microsoft.com/office/drawing/2014/main" id="{2352185B-1CDF-4E92-A08D-E7DED0BC6E30}"/>
              </a:ext>
            </a:extLst>
          </p:cNvPr>
          <p:cNvCxnSpPr/>
          <p:nvPr/>
        </p:nvCxnSpPr>
        <p:spPr>
          <a:xfrm>
            <a:off x="7467600" y="3996600"/>
            <a:ext cx="52688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4959205-BEB4-C8D4-B9C4-18DF090BD06F}"/>
              </a:ext>
            </a:extLst>
          </p:cNvPr>
          <p:cNvCxnSpPr/>
          <p:nvPr/>
        </p:nvCxnSpPr>
        <p:spPr>
          <a:xfrm>
            <a:off x="2099553" y="4397375"/>
            <a:ext cx="52688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99D507D0-1014-C178-5D06-23DCA0BD442A}"/>
              </a:ext>
            </a:extLst>
          </p:cNvPr>
          <p:cNvSpPr/>
          <p:nvPr/>
        </p:nvSpPr>
        <p:spPr>
          <a:xfrm>
            <a:off x="1913717" y="3911434"/>
            <a:ext cx="966645" cy="411759"/>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98FABDD2-FFF7-0744-A8B2-7CE3E569F974}"/>
              </a:ext>
            </a:extLst>
          </p:cNvPr>
          <p:cNvCxnSpPr/>
          <p:nvPr/>
        </p:nvCxnSpPr>
        <p:spPr>
          <a:xfrm>
            <a:off x="6096000" y="846628"/>
            <a:ext cx="2043987"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53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81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l">
              <a:defRPr/>
            </a:pPr>
            <a:r>
              <a:rPr lang="en-US" dirty="0"/>
              <a:t>CFC Definitions</a:t>
            </a:r>
          </a:p>
        </p:txBody>
      </p:sp>
      <p:sp>
        <p:nvSpPr>
          <p:cNvPr id="12" name="Content Placeholder 11">
            <a:extLst>
              <a:ext uri="{FF2B5EF4-FFF2-40B4-BE49-F238E27FC236}">
                <a16:creationId xmlns:a16="http://schemas.microsoft.com/office/drawing/2014/main" id="{CAD2AE3C-5723-B7E8-472C-581373AD5156}"/>
              </a:ext>
            </a:extLst>
          </p:cNvPr>
          <p:cNvSpPr>
            <a:spLocks noGrp="1"/>
          </p:cNvSpPr>
          <p:nvPr>
            <p:ph idx="1"/>
          </p:nvPr>
        </p:nvSpPr>
        <p:spPr>
          <a:xfrm>
            <a:off x="290983" y="1901031"/>
            <a:ext cx="8534400" cy="2784475"/>
          </a:xfrm>
        </p:spPr>
        <p:txBody>
          <a:bodyPr/>
          <a:lstStyle/>
          <a:p>
            <a:pPr marL="0" marR="0" indent="0">
              <a:lnSpc>
                <a:spcPct val="107000"/>
              </a:lnSpc>
              <a:spcBef>
                <a:spcPts val="1200"/>
              </a:spcBef>
              <a:spcAft>
                <a:spcPts val="0"/>
              </a:spcAft>
              <a:buNone/>
            </a:pPr>
            <a:r>
              <a:rPr lang="en-US" sz="2400" b="1" kern="0" dirty="0">
                <a:effectLst/>
                <a:latin typeface="+mj-lt"/>
                <a:ea typeface="Times New Roman" panose="02020603050405020304" pitchFamily="18" charset="0"/>
                <a:cs typeface="Times New Roman" panose="02020603050405020304" pitchFamily="18" charset="0"/>
              </a:rPr>
              <a:t>Combustible Liquids</a:t>
            </a:r>
          </a:p>
          <a:p>
            <a:pPr marL="0" marR="0" indent="0">
              <a:lnSpc>
                <a:spcPct val="107000"/>
              </a:lnSpc>
              <a:spcBef>
                <a:spcPts val="1200"/>
              </a:spcBef>
              <a:spcAft>
                <a:spcPts val="0"/>
              </a:spcAft>
              <a:buNone/>
            </a:pPr>
            <a:r>
              <a:rPr lang="en-US" sz="1600" dirty="0"/>
              <a:t>A liquid having a closed cup flash point at or above 100°F (38°C). Combustible liquids shall be subdivided as follows: </a:t>
            </a:r>
          </a:p>
          <a:p>
            <a:pPr marL="0" marR="0" indent="0">
              <a:lnSpc>
                <a:spcPct val="107000"/>
              </a:lnSpc>
              <a:spcBef>
                <a:spcPts val="1200"/>
              </a:spcBef>
              <a:spcAft>
                <a:spcPts val="0"/>
              </a:spcAft>
              <a:buNone/>
            </a:pPr>
            <a:r>
              <a:rPr lang="en-US" sz="1600" dirty="0"/>
              <a:t>Class II. Liquids having a closed cup flash point at or above 100°F (38°C) and below 140°F (60°C). </a:t>
            </a:r>
          </a:p>
          <a:p>
            <a:pPr marL="0" marR="0" indent="0">
              <a:lnSpc>
                <a:spcPct val="107000"/>
              </a:lnSpc>
              <a:spcBef>
                <a:spcPts val="1200"/>
              </a:spcBef>
              <a:spcAft>
                <a:spcPts val="0"/>
              </a:spcAft>
              <a:buNone/>
            </a:pPr>
            <a:r>
              <a:rPr lang="en-US" sz="1600" dirty="0"/>
              <a:t>Class IIIA. Liquids having a closed cup flash point at or above 140°F (60°C) and below 200°F (93°C). </a:t>
            </a:r>
          </a:p>
          <a:p>
            <a:pPr marL="0" marR="0" indent="0">
              <a:lnSpc>
                <a:spcPct val="107000"/>
              </a:lnSpc>
              <a:spcBef>
                <a:spcPts val="1200"/>
              </a:spcBef>
              <a:spcAft>
                <a:spcPts val="0"/>
              </a:spcAft>
              <a:buNone/>
            </a:pPr>
            <a:r>
              <a:rPr lang="en-US" sz="1600" dirty="0"/>
              <a:t>Class IIIB. Liquids having closed cup flash points at or above 200°F (93°C). </a:t>
            </a:r>
          </a:p>
          <a:p>
            <a:pPr marL="0" marR="0" indent="0">
              <a:lnSpc>
                <a:spcPct val="107000"/>
              </a:lnSpc>
              <a:spcBef>
                <a:spcPts val="1200"/>
              </a:spcBef>
              <a:spcAft>
                <a:spcPts val="0"/>
              </a:spcAft>
              <a:buNone/>
            </a:pPr>
            <a:endParaRPr lang="en-US" sz="1600" dirty="0"/>
          </a:p>
        </p:txBody>
      </p:sp>
      <p:pic>
        <p:nvPicPr>
          <p:cNvPr id="4" name="Picture 3">
            <a:extLst>
              <a:ext uri="{FF2B5EF4-FFF2-40B4-BE49-F238E27FC236}">
                <a16:creationId xmlns:a16="http://schemas.microsoft.com/office/drawing/2014/main" id="{BE5D1A42-B361-4CDA-9206-BF72AE9A9997}"/>
              </a:ext>
            </a:extLst>
          </p:cNvPr>
          <p:cNvPicPr>
            <a:picLocks noChangeAspect="1"/>
          </p:cNvPicPr>
          <p:nvPr/>
        </p:nvPicPr>
        <p:blipFill>
          <a:blip r:embed="rId4"/>
          <a:stretch>
            <a:fillRect/>
          </a:stretch>
        </p:blipFill>
        <p:spPr>
          <a:xfrm>
            <a:off x="4800601" y="155174"/>
            <a:ext cx="4052416" cy="2247906"/>
          </a:xfrm>
          <a:prstGeom prst="rect">
            <a:avLst/>
          </a:prstGeom>
        </p:spPr>
      </p:pic>
    </p:spTree>
    <p:extLst>
      <p:ext uri="{BB962C8B-B14F-4D97-AF65-F5344CB8AC3E}">
        <p14:creationId xmlns:p14="http://schemas.microsoft.com/office/powerpoint/2010/main" val="9778801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00800" y="4355703"/>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81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6700" y="567728"/>
            <a:ext cx="8635779" cy="704455"/>
          </a:xfrm>
        </p:spPr>
        <p:txBody>
          <a:bodyPr/>
          <a:lstStyle/>
          <a:p>
            <a:pPr algn="l">
              <a:defRPr/>
            </a:pPr>
            <a:r>
              <a:rPr lang="en-US" sz="4000" dirty="0"/>
              <a:t>RSS </a:t>
            </a:r>
            <a:r>
              <a:rPr lang="en-US" sz="4000" dirty="0" err="1">
                <a:solidFill>
                  <a:schemeClr val="accent1">
                    <a:lumMod val="75000"/>
                  </a:schemeClr>
                </a:solidFill>
              </a:rPr>
              <a:t>Dibenzylamine</a:t>
            </a:r>
            <a:r>
              <a:rPr lang="en-US" sz="4000" dirty="0"/>
              <a:t> Classifications at UC</a:t>
            </a:r>
          </a:p>
        </p:txBody>
      </p:sp>
      <p:sp>
        <p:nvSpPr>
          <p:cNvPr id="3" name="Text Placeholder 2">
            <a:extLst>
              <a:ext uri="{FF2B5EF4-FFF2-40B4-BE49-F238E27FC236}">
                <a16:creationId xmlns:a16="http://schemas.microsoft.com/office/drawing/2014/main" id="{21AF6ED2-D9F7-60A6-DF61-E9E99D2D794D}"/>
              </a:ext>
            </a:extLst>
          </p:cNvPr>
          <p:cNvSpPr>
            <a:spLocks noGrp="1"/>
          </p:cNvSpPr>
          <p:nvPr>
            <p:ph type="body" idx="1"/>
          </p:nvPr>
        </p:nvSpPr>
        <p:spPr>
          <a:xfrm>
            <a:off x="457200" y="1491059"/>
            <a:ext cx="4040188" cy="479822"/>
          </a:xfrm>
        </p:spPr>
        <p:txBody>
          <a:bodyPr/>
          <a:lstStyle/>
          <a:p>
            <a:r>
              <a:rPr lang="en-US" dirty="0"/>
              <a:t>Fire Code Hazard Class</a:t>
            </a:r>
          </a:p>
        </p:txBody>
      </p:sp>
      <p:sp>
        <p:nvSpPr>
          <p:cNvPr id="5" name="Content Placeholder 4">
            <a:extLst>
              <a:ext uri="{FF2B5EF4-FFF2-40B4-BE49-F238E27FC236}">
                <a16:creationId xmlns:a16="http://schemas.microsoft.com/office/drawing/2014/main" id="{9B7E59DC-1A80-212C-C2FA-A8A56DA79007}"/>
              </a:ext>
            </a:extLst>
          </p:cNvPr>
          <p:cNvSpPr>
            <a:spLocks noGrp="1"/>
          </p:cNvSpPr>
          <p:nvPr>
            <p:ph sz="half" idx="2"/>
          </p:nvPr>
        </p:nvSpPr>
        <p:spPr>
          <a:xfrm>
            <a:off x="457200" y="2012156"/>
            <a:ext cx="4040188" cy="1702594"/>
          </a:xfrm>
        </p:spPr>
        <p:txBody>
          <a:bodyPr/>
          <a:lstStyle/>
          <a:p>
            <a:r>
              <a:rPr lang="fr-FR" sz="2800" b="0" i="0" dirty="0">
                <a:solidFill>
                  <a:srgbClr val="000000"/>
                </a:solidFill>
                <a:effectLst/>
              </a:rPr>
              <a:t>Combustible Liquid : IIIB</a:t>
            </a:r>
          </a:p>
          <a:p>
            <a:r>
              <a:rPr lang="fr-FR" sz="2800" b="0" i="0" dirty="0">
                <a:solidFill>
                  <a:srgbClr val="000000"/>
                </a:solidFill>
                <a:effectLst/>
              </a:rPr>
              <a:t>Irritant (CFC2001)</a:t>
            </a:r>
          </a:p>
          <a:p>
            <a:r>
              <a:rPr lang="fr-FR" sz="2800" b="0" i="0" dirty="0">
                <a:solidFill>
                  <a:srgbClr val="000000"/>
                </a:solidFill>
                <a:effectLst/>
              </a:rPr>
              <a:t>Corrosive Liquid</a:t>
            </a:r>
          </a:p>
          <a:p>
            <a:endParaRPr lang="en-US" dirty="0"/>
          </a:p>
        </p:txBody>
      </p:sp>
      <p:sp>
        <p:nvSpPr>
          <p:cNvPr id="7" name="Text Placeholder 6">
            <a:extLst>
              <a:ext uri="{FF2B5EF4-FFF2-40B4-BE49-F238E27FC236}">
                <a16:creationId xmlns:a16="http://schemas.microsoft.com/office/drawing/2014/main" id="{EA658CA0-DD39-E737-EE25-F3DFA07F9AD0}"/>
              </a:ext>
            </a:extLst>
          </p:cNvPr>
          <p:cNvSpPr>
            <a:spLocks noGrp="1"/>
          </p:cNvSpPr>
          <p:nvPr>
            <p:ph type="body" sz="quarter" idx="3"/>
          </p:nvPr>
        </p:nvSpPr>
        <p:spPr>
          <a:xfrm>
            <a:off x="4724400" y="1633140"/>
            <a:ext cx="3962401" cy="379017"/>
          </a:xfrm>
        </p:spPr>
        <p:txBody>
          <a:bodyPr/>
          <a:lstStyle/>
          <a:p>
            <a:r>
              <a:rPr lang="en-US" dirty="0"/>
              <a:t>MAQ 1</a:t>
            </a:r>
            <a:r>
              <a:rPr lang="en-US" baseline="30000" dirty="0"/>
              <a:t>st</a:t>
            </a:r>
            <a:r>
              <a:rPr lang="en-US" dirty="0"/>
              <a:t> floor B, No Sprinklers </a:t>
            </a:r>
          </a:p>
        </p:txBody>
      </p:sp>
      <p:sp>
        <p:nvSpPr>
          <p:cNvPr id="8" name="Content Placeholder 7">
            <a:extLst>
              <a:ext uri="{FF2B5EF4-FFF2-40B4-BE49-F238E27FC236}">
                <a16:creationId xmlns:a16="http://schemas.microsoft.com/office/drawing/2014/main" id="{3D5DA5A0-CC8E-8C64-B2AF-26C53E8EC8E2}"/>
              </a:ext>
            </a:extLst>
          </p:cNvPr>
          <p:cNvSpPr>
            <a:spLocks noGrp="1"/>
          </p:cNvSpPr>
          <p:nvPr>
            <p:ph sz="quarter" idx="4"/>
          </p:nvPr>
        </p:nvSpPr>
        <p:spPr>
          <a:xfrm>
            <a:off x="4645026" y="2012156"/>
            <a:ext cx="4041775" cy="1630363"/>
          </a:xfrm>
        </p:spPr>
        <p:txBody>
          <a:bodyPr/>
          <a:lstStyle/>
          <a:p>
            <a:r>
              <a:rPr lang="en-US" sz="2800" dirty="0"/>
              <a:t>13,200 gal</a:t>
            </a:r>
          </a:p>
          <a:p>
            <a:r>
              <a:rPr lang="en-US" sz="2800" dirty="0"/>
              <a:t>No Limit (2001 CFC)</a:t>
            </a:r>
          </a:p>
          <a:p>
            <a:r>
              <a:rPr lang="en-US" sz="2800" dirty="0"/>
              <a:t>500 gal</a:t>
            </a:r>
          </a:p>
        </p:txBody>
      </p:sp>
    </p:spTree>
    <p:extLst>
      <p:ext uri="{BB962C8B-B14F-4D97-AF65-F5344CB8AC3E}">
        <p14:creationId xmlns:p14="http://schemas.microsoft.com/office/powerpoint/2010/main" val="1130469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81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l">
              <a:defRPr/>
            </a:pPr>
            <a:r>
              <a:rPr lang="en-US" dirty="0">
                <a:solidFill>
                  <a:srgbClr val="676A55"/>
                </a:solidFill>
                <a:effectLst>
                  <a:outerShdw blurRad="50800" dist="38100" dir="2700000" algn="tl" rotWithShape="0">
                    <a:prstClr val="black">
                      <a:alpha val="40000"/>
                    </a:prstClr>
                  </a:outerShdw>
                </a:effectLst>
                <a:latin typeface="Corbel"/>
              </a:rPr>
              <a:t>Let’s classify </a:t>
            </a:r>
            <a:r>
              <a:rPr lang="en-US" dirty="0">
                <a:solidFill>
                  <a:srgbClr val="676A55"/>
                </a:solidFill>
                <a:effectLst>
                  <a:outerShdw blurRad="50800" dist="38100" dir="2700000" algn="tl" rotWithShape="0">
                    <a:prstClr val="black">
                      <a:alpha val="40000"/>
                    </a:prstClr>
                  </a:outerShdw>
                </a:effectLst>
                <a:latin typeface="Corbel"/>
                <a:sym typeface="Wingdings" panose="05000000000000000000" pitchFamily="2" charset="2"/>
              </a:rPr>
              <a:t></a:t>
            </a:r>
            <a:endParaRPr lang="en-US" dirty="0"/>
          </a:p>
        </p:txBody>
      </p:sp>
      <p:sp>
        <p:nvSpPr>
          <p:cNvPr id="48134" name="Content Placeholder 2"/>
          <p:cNvSpPr>
            <a:spLocks noGrp="1"/>
          </p:cNvSpPr>
          <p:nvPr>
            <p:ph idx="1"/>
          </p:nvPr>
        </p:nvSpPr>
        <p:spPr/>
        <p:txBody>
          <a:bodyPr/>
          <a:lstStyle/>
          <a:p>
            <a:pPr>
              <a:buFont typeface="Wingdings" panose="05000000000000000000" pitchFamily="2" charset="2"/>
              <a:buChar char="ü"/>
            </a:pPr>
            <a:r>
              <a:rPr lang="en-US" sz="4000" dirty="0" err="1"/>
              <a:t>dibenzylamine</a:t>
            </a:r>
            <a:endParaRPr lang="en-US" sz="4000" dirty="0"/>
          </a:p>
          <a:p>
            <a:r>
              <a:rPr lang="en-US" altLang="en-US" sz="4000" dirty="0"/>
              <a:t>ethyl alcohol</a:t>
            </a:r>
          </a:p>
          <a:p>
            <a:r>
              <a:rPr lang="en-US" altLang="en-US" sz="4000" dirty="0"/>
              <a:t>tert-butyllithium</a:t>
            </a:r>
          </a:p>
          <a:p>
            <a:r>
              <a:rPr lang="en-US" altLang="en-US" sz="4000" dirty="0"/>
              <a:t>acetone</a:t>
            </a:r>
          </a:p>
        </p:txBody>
      </p:sp>
      <p:pic>
        <p:nvPicPr>
          <p:cNvPr id="3" name="Picture 2">
            <a:extLst>
              <a:ext uri="{FF2B5EF4-FFF2-40B4-BE49-F238E27FC236}">
                <a16:creationId xmlns:a16="http://schemas.microsoft.com/office/drawing/2014/main" id="{4D1DEAF6-F322-5D94-9418-C766D0CB3AF6}"/>
              </a:ext>
            </a:extLst>
          </p:cNvPr>
          <p:cNvPicPr>
            <a:picLocks noChangeAspect="1"/>
          </p:cNvPicPr>
          <p:nvPr/>
        </p:nvPicPr>
        <p:blipFill rotWithShape="1">
          <a:blip r:embed="rId4"/>
          <a:srcRect b="46431"/>
          <a:stretch/>
        </p:blipFill>
        <p:spPr>
          <a:xfrm>
            <a:off x="4396519" y="1200150"/>
            <a:ext cx="1778278" cy="693570"/>
          </a:xfrm>
          <a:prstGeom prst="rect">
            <a:avLst/>
          </a:prstGeom>
        </p:spPr>
      </p:pic>
      <p:pic>
        <p:nvPicPr>
          <p:cNvPr id="8" name="Picture 7">
            <a:extLst>
              <a:ext uri="{FF2B5EF4-FFF2-40B4-BE49-F238E27FC236}">
                <a16:creationId xmlns:a16="http://schemas.microsoft.com/office/drawing/2014/main" id="{91622B37-90CA-BC2A-C4C0-92001BD727FC}"/>
              </a:ext>
            </a:extLst>
          </p:cNvPr>
          <p:cNvPicPr>
            <a:picLocks noChangeAspect="1"/>
          </p:cNvPicPr>
          <p:nvPr/>
        </p:nvPicPr>
        <p:blipFill rotWithShape="1">
          <a:blip r:embed="rId5"/>
          <a:srcRect l="6772" t="15509" b="6445"/>
          <a:stretch/>
        </p:blipFill>
        <p:spPr>
          <a:xfrm>
            <a:off x="3857808" y="1952589"/>
            <a:ext cx="1428383" cy="609600"/>
          </a:xfrm>
          <a:prstGeom prst="rect">
            <a:avLst/>
          </a:prstGeom>
        </p:spPr>
      </p:pic>
      <p:pic>
        <p:nvPicPr>
          <p:cNvPr id="12" name="Picture 11">
            <a:extLst>
              <a:ext uri="{FF2B5EF4-FFF2-40B4-BE49-F238E27FC236}">
                <a16:creationId xmlns:a16="http://schemas.microsoft.com/office/drawing/2014/main" id="{BED9B0E6-82E3-3913-1EAB-B67C63BC5CAF}"/>
              </a:ext>
            </a:extLst>
          </p:cNvPr>
          <p:cNvPicPr>
            <a:picLocks noChangeAspect="1"/>
          </p:cNvPicPr>
          <p:nvPr/>
        </p:nvPicPr>
        <p:blipFill>
          <a:blip r:embed="rId6"/>
          <a:stretch>
            <a:fillRect/>
          </a:stretch>
        </p:blipFill>
        <p:spPr>
          <a:xfrm>
            <a:off x="5588052" y="2128696"/>
            <a:ext cx="1100290" cy="1286053"/>
          </a:xfrm>
          <a:prstGeom prst="rect">
            <a:avLst/>
          </a:prstGeom>
        </p:spPr>
      </p:pic>
      <p:pic>
        <p:nvPicPr>
          <p:cNvPr id="14" name="Picture 13">
            <a:extLst>
              <a:ext uri="{FF2B5EF4-FFF2-40B4-BE49-F238E27FC236}">
                <a16:creationId xmlns:a16="http://schemas.microsoft.com/office/drawing/2014/main" id="{9FBF97D3-A0C3-130E-A778-7DDB5DE3BE8E}"/>
              </a:ext>
            </a:extLst>
          </p:cNvPr>
          <p:cNvPicPr>
            <a:picLocks noChangeAspect="1"/>
          </p:cNvPicPr>
          <p:nvPr/>
        </p:nvPicPr>
        <p:blipFill>
          <a:blip r:embed="rId7"/>
          <a:stretch>
            <a:fillRect/>
          </a:stretch>
        </p:blipFill>
        <p:spPr>
          <a:xfrm>
            <a:off x="6519710" y="2850291"/>
            <a:ext cx="1100290" cy="262454"/>
          </a:xfrm>
          <a:prstGeom prst="rect">
            <a:avLst/>
          </a:prstGeom>
        </p:spPr>
      </p:pic>
      <p:pic>
        <p:nvPicPr>
          <p:cNvPr id="16" name="Picture 15">
            <a:extLst>
              <a:ext uri="{FF2B5EF4-FFF2-40B4-BE49-F238E27FC236}">
                <a16:creationId xmlns:a16="http://schemas.microsoft.com/office/drawing/2014/main" id="{78D05E0A-A8B8-9176-9253-5176AD92722C}"/>
              </a:ext>
            </a:extLst>
          </p:cNvPr>
          <p:cNvPicPr>
            <a:picLocks noChangeAspect="1"/>
          </p:cNvPicPr>
          <p:nvPr/>
        </p:nvPicPr>
        <p:blipFill>
          <a:blip r:embed="rId8"/>
          <a:stretch>
            <a:fillRect/>
          </a:stretch>
        </p:blipFill>
        <p:spPr>
          <a:xfrm>
            <a:off x="2781300" y="3347628"/>
            <a:ext cx="1204505" cy="1097437"/>
          </a:xfrm>
          <a:prstGeom prst="rect">
            <a:avLst/>
          </a:prstGeom>
        </p:spPr>
      </p:pic>
    </p:spTree>
    <p:extLst>
      <p:ext uri="{BB962C8B-B14F-4D97-AF65-F5344CB8AC3E}">
        <p14:creationId xmlns:p14="http://schemas.microsoft.com/office/powerpoint/2010/main" val="10743384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81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l">
              <a:defRPr/>
            </a:pPr>
            <a:r>
              <a:rPr lang="en-US" dirty="0"/>
              <a:t>Ethyl alcohol</a:t>
            </a:r>
          </a:p>
        </p:txBody>
      </p:sp>
      <p:sp>
        <p:nvSpPr>
          <p:cNvPr id="3" name="Text Placeholder 2">
            <a:extLst>
              <a:ext uri="{FF2B5EF4-FFF2-40B4-BE49-F238E27FC236}">
                <a16:creationId xmlns:a16="http://schemas.microsoft.com/office/drawing/2014/main" id="{15FC7C77-F405-6028-F9ED-54B7C1312B36}"/>
              </a:ext>
            </a:extLst>
          </p:cNvPr>
          <p:cNvSpPr>
            <a:spLocks noGrp="1"/>
          </p:cNvSpPr>
          <p:nvPr>
            <p:ph idx="1"/>
          </p:nvPr>
        </p:nvSpPr>
        <p:spPr>
          <a:xfrm>
            <a:off x="457200" y="1063625"/>
            <a:ext cx="8229600" cy="3394075"/>
          </a:xfrm>
        </p:spPr>
        <p:txBody>
          <a:bodyPr/>
          <a:lstStyle/>
          <a:p>
            <a:r>
              <a:rPr lang="en-US" sz="2400" dirty="0"/>
              <a:t>Sigma-Aldrich (8/23/2023) CAS [64-17-5]</a:t>
            </a:r>
          </a:p>
          <a:p>
            <a:r>
              <a:rPr lang="en-US" sz="2400" dirty="0"/>
              <a:t>Danger</a:t>
            </a:r>
          </a:p>
          <a:p>
            <a:r>
              <a:rPr lang="en-US" sz="2400" dirty="0"/>
              <a:t>Highly flammable liquid and vapor.</a:t>
            </a:r>
          </a:p>
          <a:p>
            <a:r>
              <a:rPr lang="en-US" sz="2400" dirty="0"/>
              <a:t>Causes serious eye irritation.</a:t>
            </a:r>
          </a:p>
          <a:p>
            <a:r>
              <a:rPr lang="en-US" sz="2400" dirty="0"/>
              <a:t>Flammable liquids (Category 2)H225 </a:t>
            </a:r>
          </a:p>
          <a:p>
            <a:r>
              <a:rPr lang="en-US" sz="2400" dirty="0"/>
              <a:t>Eye irritation (Category 2A), H319</a:t>
            </a:r>
          </a:p>
        </p:txBody>
      </p:sp>
      <p:pic>
        <p:nvPicPr>
          <p:cNvPr id="9" name="Picture 8">
            <a:extLst>
              <a:ext uri="{FF2B5EF4-FFF2-40B4-BE49-F238E27FC236}">
                <a16:creationId xmlns:a16="http://schemas.microsoft.com/office/drawing/2014/main" id="{95DD7838-FA05-5FB5-7028-B592CBE86EFA}"/>
              </a:ext>
            </a:extLst>
          </p:cNvPr>
          <p:cNvPicPr>
            <a:picLocks noChangeAspect="1"/>
          </p:cNvPicPr>
          <p:nvPr/>
        </p:nvPicPr>
        <p:blipFill>
          <a:blip r:embed="rId4"/>
          <a:stretch>
            <a:fillRect/>
          </a:stretch>
        </p:blipFill>
        <p:spPr>
          <a:xfrm>
            <a:off x="4245429" y="206375"/>
            <a:ext cx="1317171" cy="838200"/>
          </a:xfrm>
          <a:prstGeom prst="rect">
            <a:avLst/>
          </a:prstGeom>
        </p:spPr>
      </p:pic>
      <p:sp>
        <p:nvSpPr>
          <p:cNvPr id="10" name="TextBox 9">
            <a:extLst>
              <a:ext uri="{FF2B5EF4-FFF2-40B4-BE49-F238E27FC236}">
                <a16:creationId xmlns:a16="http://schemas.microsoft.com/office/drawing/2014/main" id="{B913D1F5-5C90-0EB9-6062-244669F759FD}"/>
              </a:ext>
            </a:extLst>
          </p:cNvPr>
          <p:cNvSpPr txBox="1"/>
          <p:nvPr/>
        </p:nvSpPr>
        <p:spPr>
          <a:xfrm>
            <a:off x="5486400" y="1538287"/>
            <a:ext cx="3559277" cy="1938992"/>
          </a:xfrm>
          <a:prstGeom prst="rect">
            <a:avLst/>
          </a:prstGeom>
          <a:noFill/>
          <a:ln>
            <a:solidFill>
              <a:srgbClr val="C00000"/>
            </a:solidFill>
          </a:ln>
        </p:spPr>
        <p:txBody>
          <a:bodyPr wrap="square" rtlCol="0">
            <a:spAutoFit/>
          </a:bodyPr>
          <a:lstStyle/>
          <a:p>
            <a:r>
              <a:rPr lang="en-US" sz="2400" dirty="0">
                <a:latin typeface="+mn-lt"/>
              </a:rPr>
              <a:t>BP: 78 C (172 F)</a:t>
            </a:r>
          </a:p>
          <a:p>
            <a:r>
              <a:rPr lang="en-US" sz="2400" dirty="0">
                <a:latin typeface="+mn-lt"/>
              </a:rPr>
              <a:t>FP: 13 C (55 F)</a:t>
            </a:r>
          </a:p>
          <a:p>
            <a:r>
              <a:rPr lang="en-US" sz="2400" dirty="0">
                <a:latin typeface="+mn-lt"/>
              </a:rPr>
              <a:t>AIT: 363-425 C (685-797 F)</a:t>
            </a:r>
          </a:p>
          <a:p>
            <a:r>
              <a:rPr lang="en-US" sz="2400" dirty="0">
                <a:latin typeface="+mn-lt"/>
              </a:rPr>
              <a:t>UEL: 27.7 %</a:t>
            </a:r>
          </a:p>
          <a:p>
            <a:r>
              <a:rPr lang="en-US" sz="2400" dirty="0">
                <a:latin typeface="+mn-lt"/>
              </a:rPr>
              <a:t>LEL: 3.1 %</a:t>
            </a:r>
          </a:p>
        </p:txBody>
      </p:sp>
      <p:sp>
        <p:nvSpPr>
          <p:cNvPr id="11" name="TextBox 10">
            <a:extLst>
              <a:ext uri="{FF2B5EF4-FFF2-40B4-BE49-F238E27FC236}">
                <a16:creationId xmlns:a16="http://schemas.microsoft.com/office/drawing/2014/main" id="{306985C4-1F13-8C42-B8A2-351BEF24E783}"/>
              </a:ext>
            </a:extLst>
          </p:cNvPr>
          <p:cNvSpPr txBox="1"/>
          <p:nvPr/>
        </p:nvSpPr>
        <p:spPr>
          <a:xfrm>
            <a:off x="2933700" y="3746837"/>
            <a:ext cx="4076700" cy="1015663"/>
          </a:xfrm>
          <a:prstGeom prst="rect">
            <a:avLst/>
          </a:prstGeom>
          <a:noFill/>
          <a:ln>
            <a:solidFill>
              <a:schemeClr val="accent6">
                <a:lumMod val="75000"/>
              </a:schemeClr>
            </a:solidFill>
          </a:ln>
        </p:spPr>
        <p:txBody>
          <a:bodyPr wrap="square" rtlCol="0">
            <a:spAutoFit/>
          </a:bodyPr>
          <a:lstStyle/>
          <a:p>
            <a:r>
              <a:rPr lang="en-US" sz="2000" dirty="0">
                <a:latin typeface="+mn-lt"/>
              </a:rPr>
              <a:t>LD50 Oral – Rat: 10,470 mg/kg</a:t>
            </a:r>
          </a:p>
          <a:p>
            <a:r>
              <a:rPr lang="en-US" sz="2000" dirty="0">
                <a:latin typeface="+mn-lt"/>
              </a:rPr>
              <a:t>LC50 Inhalation – Rat, 4h: 124.7 mg/L</a:t>
            </a:r>
          </a:p>
          <a:p>
            <a:r>
              <a:rPr lang="sv-SE" sz="2000" dirty="0">
                <a:latin typeface="+mn-lt"/>
              </a:rPr>
              <a:t>Skin - Rabbit: No skin irritation</a:t>
            </a:r>
            <a:endParaRPr lang="en-US" sz="2000" dirty="0">
              <a:latin typeface="+mn-lt"/>
            </a:endParaRPr>
          </a:p>
        </p:txBody>
      </p:sp>
    </p:spTree>
    <p:extLst>
      <p:ext uri="{BB962C8B-B14F-4D97-AF65-F5344CB8AC3E}">
        <p14:creationId xmlns:p14="http://schemas.microsoft.com/office/powerpoint/2010/main" val="23891744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813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61949"/>
            <a:ext cx="8229600" cy="701675"/>
          </a:xfrm>
        </p:spPr>
        <p:txBody>
          <a:bodyPr/>
          <a:lstStyle/>
          <a:p>
            <a:pPr algn="l">
              <a:defRPr/>
            </a:pPr>
            <a:r>
              <a:rPr lang="en-US" dirty="0"/>
              <a:t>Ethyl alcohol compare to resources</a:t>
            </a:r>
          </a:p>
        </p:txBody>
      </p:sp>
      <p:graphicFrame>
        <p:nvGraphicFramePr>
          <p:cNvPr id="5" name="Content Placeholder 4">
            <a:extLst>
              <a:ext uri="{FF2B5EF4-FFF2-40B4-BE49-F238E27FC236}">
                <a16:creationId xmlns:a16="http://schemas.microsoft.com/office/drawing/2014/main" id="{2815E936-D8E6-758F-5E3F-A43E013F00A5}"/>
              </a:ext>
            </a:extLst>
          </p:cNvPr>
          <p:cNvGraphicFramePr>
            <a:graphicFrameLocks noGrp="1"/>
          </p:cNvGraphicFramePr>
          <p:nvPr>
            <p:ph idx="1"/>
          </p:nvPr>
        </p:nvGraphicFramePr>
        <p:xfrm>
          <a:off x="474921" y="980853"/>
          <a:ext cx="8420100" cy="3479800"/>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316368893"/>
                    </a:ext>
                  </a:extLst>
                </a:gridCol>
                <a:gridCol w="2133600">
                  <a:extLst>
                    <a:ext uri="{9D8B030D-6E8A-4147-A177-3AD203B41FA5}">
                      <a16:colId xmlns:a16="http://schemas.microsoft.com/office/drawing/2014/main" val="1185366328"/>
                    </a:ext>
                  </a:extLst>
                </a:gridCol>
                <a:gridCol w="3009900">
                  <a:extLst>
                    <a:ext uri="{9D8B030D-6E8A-4147-A177-3AD203B41FA5}">
                      <a16:colId xmlns:a16="http://schemas.microsoft.com/office/drawing/2014/main" val="959325898"/>
                    </a:ext>
                  </a:extLst>
                </a:gridCol>
              </a:tblGrid>
              <a:tr h="370840">
                <a:tc>
                  <a:txBody>
                    <a:bodyPr/>
                    <a:lstStyle/>
                    <a:p>
                      <a:r>
                        <a:rPr lang="en-US" dirty="0"/>
                        <a:t>From SDS</a:t>
                      </a:r>
                    </a:p>
                  </a:txBody>
                  <a:tcPr/>
                </a:tc>
                <a:tc>
                  <a:txBody>
                    <a:bodyPr/>
                    <a:lstStyle/>
                    <a:p>
                      <a:r>
                        <a:rPr lang="en-US" dirty="0"/>
                        <a:t>GHS guide</a:t>
                      </a:r>
                    </a:p>
                  </a:txBody>
                  <a:tcPr/>
                </a:tc>
                <a:tc>
                  <a:txBody>
                    <a:bodyPr/>
                    <a:lstStyle/>
                    <a:p>
                      <a:r>
                        <a:rPr lang="en-US" dirty="0"/>
                        <a:t>CFC Definition</a:t>
                      </a:r>
                    </a:p>
                  </a:txBody>
                  <a:tcPr/>
                </a:tc>
                <a:extLst>
                  <a:ext uri="{0D108BD9-81ED-4DB2-BD59-A6C34878D82A}">
                    <a16:rowId xmlns:a16="http://schemas.microsoft.com/office/drawing/2014/main" val="3405851192"/>
                  </a:ext>
                </a:extLst>
              </a:tr>
              <a:tr h="370840">
                <a:tc>
                  <a:txBody>
                    <a:bodyPr/>
                    <a:lstStyle/>
                    <a:p>
                      <a:r>
                        <a:rPr lang="en-US" dirty="0"/>
                        <a:t>Danger; Highly flammable liquid and vapor.”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Flammable Liquid IB</a:t>
                      </a:r>
                    </a:p>
                    <a:p>
                      <a:endParaRPr lang="en-US" dirty="0"/>
                    </a:p>
                  </a:txBody>
                  <a:tcPr/>
                </a:tc>
                <a:tc>
                  <a:txBody>
                    <a:bodyPr/>
                    <a:lstStyle/>
                    <a:p>
                      <a:endParaRPr lang="en-US" dirty="0"/>
                    </a:p>
                  </a:txBody>
                  <a:tcPr/>
                </a:tc>
                <a:extLst>
                  <a:ext uri="{0D108BD9-81ED-4DB2-BD59-A6C34878D82A}">
                    <a16:rowId xmlns:a16="http://schemas.microsoft.com/office/drawing/2014/main" val="3851432386"/>
                  </a:ext>
                </a:extLst>
              </a:tr>
              <a:tr h="370840">
                <a:tc>
                  <a:txBody>
                    <a:bodyPr/>
                    <a:lstStyle/>
                    <a:p>
                      <a:r>
                        <a:rPr lang="en-US" dirty="0"/>
                        <a:t>FP: 13 C (55 F); BP: 78 C (172 F)” </a:t>
                      </a:r>
                    </a:p>
                  </a:txBody>
                  <a:tcPr/>
                </a:tc>
                <a:tc>
                  <a:txBody>
                    <a:bodyPr/>
                    <a:lstStyle/>
                    <a:p>
                      <a:endParaRPr lang="en-US" dirty="0"/>
                    </a:p>
                  </a:txBody>
                  <a:tcPr/>
                </a:tc>
                <a:tc>
                  <a:txBody>
                    <a:bodyPr/>
                    <a:lstStyle/>
                    <a:p>
                      <a:r>
                        <a:rPr lang="en-US" dirty="0"/>
                        <a:t>Flammable Liquids Class IB. Liquids flash point &lt; 73°F (23°C) and boiling point ≥ 100°F (38°C). </a:t>
                      </a:r>
                    </a:p>
                  </a:txBody>
                  <a:tcPr/>
                </a:tc>
                <a:extLst>
                  <a:ext uri="{0D108BD9-81ED-4DB2-BD59-A6C34878D82A}">
                    <a16:rowId xmlns:a16="http://schemas.microsoft.com/office/drawing/2014/main" val="3008703225"/>
                  </a:ext>
                </a:extLst>
              </a:tr>
              <a:tr h="370840">
                <a:tc>
                  <a:txBody>
                    <a:bodyPr/>
                    <a:lstStyle/>
                    <a:p>
                      <a:r>
                        <a:rPr lang="en-US" dirty="0"/>
                        <a:t>Flammable liquids (Category 2), H225 </a:t>
                      </a:r>
                    </a:p>
                  </a:txBody>
                  <a:tcPr/>
                </a:tc>
                <a:tc>
                  <a:txBody>
                    <a:bodyPr/>
                    <a:lstStyle/>
                    <a:p>
                      <a:r>
                        <a:rPr lang="en-US" dirty="0"/>
                        <a:t>Flammable Liquid IB</a:t>
                      </a:r>
                    </a:p>
                  </a:txBody>
                  <a:tcPr/>
                </a:tc>
                <a:tc>
                  <a:txBody>
                    <a:bodyPr/>
                    <a:lstStyle/>
                    <a:p>
                      <a:endParaRPr lang="en-US"/>
                    </a:p>
                  </a:txBody>
                  <a:tcPr/>
                </a:tc>
                <a:extLst>
                  <a:ext uri="{0D108BD9-81ED-4DB2-BD59-A6C34878D82A}">
                    <a16:rowId xmlns:a16="http://schemas.microsoft.com/office/drawing/2014/main" val="2698292678"/>
                  </a:ext>
                </a:extLst>
              </a:tr>
              <a:tr h="370840">
                <a:tc>
                  <a:txBody>
                    <a:bodyPr/>
                    <a:lstStyle/>
                    <a:p>
                      <a:r>
                        <a:rPr lang="en-US" dirty="0"/>
                        <a:t>Eye irritation (Category 2A), H319 </a:t>
                      </a:r>
                    </a:p>
                  </a:txBody>
                  <a:tcPr/>
                </a:tc>
                <a:tc>
                  <a:txBody>
                    <a:bodyPr/>
                    <a:lstStyle/>
                    <a:p>
                      <a:r>
                        <a:rPr lang="en-US" dirty="0"/>
                        <a:t>Irritant (CFC2001)</a:t>
                      </a:r>
                    </a:p>
                  </a:txBody>
                  <a:tcPr/>
                </a:tc>
                <a:tc>
                  <a:txBody>
                    <a:bodyPr/>
                    <a:lstStyle/>
                    <a:p>
                      <a:r>
                        <a:rPr lang="en-US" dirty="0"/>
                        <a:t>eye irritant 16 C.F.R. 1500.42 </a:t>
                      </a:r>
                      <a:r>
                        <a:rPr lang="en-US" sz="1600" dirty="0"/>
                        <a:t>or other approved techniques.</a:t>
                      </a:r>
                      <a:endParaRPr lang="en-US" dirty="0"/>
                    </a:p>
                  </a:txBody>
                  <a:tcPr/>
                </a:tc>
                <a:extLst>
                  <a:ext uri="{0D108BD9-81ED-4DB2-BD59-A6C34878D82A}">
                    <a16:rowId xmlns:a16="http://schemas.microsoft.com/office/drawing/2014/main" val="1137189754"/>
                  </a:ext>
                </a:extLst>
              </a:tr>
            </a:tbl>
          </a:graphicData>
        </a:graphic>
      </p:graphicFrame>
      <p:pic>
        <p:nvPicPr>
          <p:cNvPr id="12" name="Picture 11">
            <a:extLst>
              <a:ext uri="{FF2B5EF4-FFF2-40B4-BE49-F238E27FC236}">
                <a16:creationId xmlns:a16="http://schemas.microsoft.com/office/drawing/2014/main" id="{3379DA08-D1E3-5CFD-0CB5-A36765CA7FBA}"/>
              </a:ext>
            </a:extLst>
          </p:cNvPr>
          <p:cNvPicPr>
            <a:picLocks noChangeAspect="1"/>
          </p:cNvPicPr>
          <p:nvPr/>
        </p:nvPicPr>
        <p:blipFill rotWithShape="1">
          <a:blip r:embed="rId5">
            <a:extLst>
              <a:ext uri="{28A0092B-C50C-407E-A947-70E740481C1C}">
                <a14:useLocalDpi xmlns:a14="http://schemas.microsoft.com/office/drawing/2010/main" val="0"/>
              </a:ext>
            </a:extLst>
          </a:blip>
          <a:srcRect l="9301" r="44194"/>
          <a:stretch/>
        </p:blipFill>
        <p:spPr>
          <a:xfrm>
            <a:off x="3352800" y="1657350"/>
            <a:ext cx="264042" cy="323496"/>
          </a:xfrm>
          <a:prstGeom prst="rect">
            <a:avLst/>
          </a:prstGeom>
        </p:spPr>
      </p:pic>
      <p:pic>
        <p:nvPicPr>
          <p:cNvPr id="13" name="Picture 12">
            <a:extLst>
              <a:ext uri="{FF2B5EF4-FFF2-40B4-BE49-F238E27FC236}">
                <a16:creationId xmlns:a16="http://schemas.microsoft.com/office/drawing/2014/main" id="{31F7E5DA-2BD2-1DD5-CF6A-B451102EA842}"/>
              </a:ext>
            </a:extLst>
          </p:cNvPr>
          <p:cNvPicPr>
            <a:picLocks noChangeAspect="1"/>
          </p:cNvPicPr>
          <p:nvPr/>
        </p:nvPicPr>
        <p:blipFill rotWithShape="1">
          <a:blip r:embed="rId5">
            <a:extLst>
              <a:ext uri="{28A0092B-C50C-407E-A947-70E740481C1C}">
                <a14:useLocalDpi xmlns:a14="http://schemas.microsoft.com/office/drawing/2010/main" val="0"/>
              </a:ext>
            </a:extLst>
          </a:blip>
          <a:srcRect l="55807" r="-2312"/>
          <a:stretch/>
        </p:blipFill>
        <p:spPr>
          <a:xfrm>
            <a:off x="3428999" y="4073877"/>
            <a:ext cx="264043" cy="323498"/>
          </a:xfrm>
          <a:prstGeom prst="rect">
            <a:avLst/>
          </a:prstGeom>
        </p:spPr>
      </p:pic>
    </p:spTree>
    <p:extLst>
      <p:ext uri="{BB962C8B-B14F-4D97-AF65-F5344CB8AC3E}">
        <p14:creationId xmlns:p14="http://schemas.microsoft.com/office/powerpoint/2010/main" val="613458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00800" y="4355703"/>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81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416" y="588963"/>
            <a:ext cx="7067384" cy="783936"/>
          </a:xfrm>
        </p:spPr>
        <p:txBody>
          <a:bodyPr/>
          <a:lstStyle/>
          <a:p>
            <a:pPr algn="l">
              <a:defRPr/>
            </a:pPr>
            <a:r>
              <a:rPr lang="en-US" sz="4000" dirty="0"/>
              <a:t>RSS </a:t>
            </a:r>
            <a:r>
              <a:rPr lang="en-US" sz="4000" dirty="0">
                <a:solidFill>
                  <a:schemeClr val="accent1">
                    <a:lumMod val="75000"/>
                  </a:schemeClr>
                </a:solidFill>
              </a:rPr>
              <a:t>Ethanol</a:t>
            </a:r>
            <a:r>
              <a:rPr lang="en-US" sz="4000" dirty="0"/>
              <a:t> Classifications at UC</a:t>
            </a:r>
          </a:p>
        </p:txBody>
      </p:sp>
      <p:graphicFrame>
        <p:nvGraphicFramePr>
          <p:cNvPr id="13" name="Content Placeholder 12">
            <a:extLst>
              <a:ext uri="{FF2B5EF4-FFF2-40B4-BE49-F238E27FC236}">
                <a16:creationId xmlns:a16="http://schemas.microsoft.com/office/drawing/2014/main" id="{0E7F8443-0C33-F136-7DC5-652027F0716E}"/>
              </a:ext>
            </a:extLst>
          </p:cNvPr>
          <p:cNvGraphicFramePr>
            <a:graphicFrameLocks noGrp="1"/>
          </p:cNvGraphicFramePr>
          <p:nvPr>
            <p:ph idx="1"/>
            <p:extLst>
              <p:ext uri="{D42A27DB-BD31-4B8C-83A1-F6EECF244321}">
                <p14:modId xmlns:p14="http://schemas.microsoft.com/office/powerpoint/2010/main" val="4262843466"/>
              </p:ext>
            </p:extLst>
          </p:nvPr>
        </p:nvGraphicFramePr>
        <p:xfrm>
          <a:off x="457200" y="1657350"/>
          <a:ext cx="8229600" cy="182880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323632349"/>
                    </a:ext>
                  </a:extLst>
                </a:gridCol>
                <a:gridCol w="381000">
                  <a:extLst>
                    <a:ext uri="{9D8B030D-6E8A-4147-A177-3AD203B41FA5}">
                      <a16:colId xmlns:a16="http://schemas.microsoft.com/office/drawing/2014/main" val="3943143507"/>
                    </a:ext>
                  </a:extLst>
                </a:gridCol>
                <a:gridCol w="4038600">
                  <a:extLst>
                    <a:ext uri="{9D8B030D-6E8A-4147-A177-3AD203B41FA5}">
                      <a16:colId xmlns:a16="http://schemas.microsoft.com/office/drawing/2014/main" val="3376807293"/>
                    </a:ext>
                  </a:extLst>
                </a:gridCol>
              </a:tblGrid>
              <a:tr h="370840">
                <a:tc>
                  <a:txBody>
                    <a:bodyPr/>
                    <a:lstStyle/>
                    <a:p>
                      <a:r>
                        <a:rPr lang="en-US" sz="2400" dirty="0"/>
                        <a:t>Fire Code Hazard Class</a:t>
                      </a:r>
                    </a:p>
                  </a:txBody>
                  <a:tcPr/>
                </a:tc>
                <a:tc>
                  <a:txBody>
                    <a:bodyPr/>
                    <a:lstStyle/>
                    <a:p>
                      <a:endParaRPr lang="en-US" sz="2400"/>
                    </a:p>
                  </a:txBody>
                  <a:tcPr/>
                </a:tc>
                <a:tc>
                  <a:txBody>
                    <a:bodyPr/>
                    <a:lstStyle/>
                    <a:p>
                      <a:r>
                        <a:rPr lang="en-US" sz="2400" dirty="0"/>
                        <a:t>MAQ 1st floor B, No Sprinklers </a:t>
                      </a:r>
                    </a:p>
                  </a:txBody>
                  <a:tcPr/>
                </a:tc>
                <a:extLst>
                  <a:ext uri="{0D108BD9-81ED-4DB2-BD59-A6C34878D82A}">
                    <a16:rowId xmlns:a16="http://schemas.microsoft.com/office/drawing/2014/main" val="3589179915"/>
                  </a:ext>
                </a:extLst>
              </a:tr>
              <a:tr h="370840">
                <a:tc>
                  <a:txBody>
                    <a:bodyPr/>
                    <a:lstStyle/>
                    <a:p>
                      <a:r>
                        <a:rPr lang="en-US" sz="2400" dirty="0"/>
                        <a:t>Flammable Liquid : IB, IC</a:t>
                      </a:r>
                    </a:p>
                  </a:txBody>
                  <a:tcPr/>
                </a:tc>
                <a:tc>
                  <a:txBody>
                    <a:bodyPr/>
                    <a:lstStyle/>
                    <a:p>
                      <a:endParaRPr lang="en-US" sz="2400"/>
                    </a:p>
                  </a:txBody>
                  <a:tcPr/>
                </a:tc>
                <a:tc>
                  <a:txBody>
                    <a:bodyPr/>
                    <a:lstStyle/>
                    <a:p>
                      <a:r>
                        <a:rPr lang="en-US" sz="2400" dirty="0"/>
                        <a:t>120 gal</a:t>
                      </a:r>
                    </a:p>
                  </a:txBody>
                  <a:tcPr/>
                </a:tc>
                <a:extLst>
                  <a:ext uri="{0D108BD9-81ED-4DB2-BD59-A6C34878D82A}">
                    <a16:rowId xmlns:a16="http://schemas.microsoft.com/office/drawing/2014/main" val="3013670877"/>
                  </a:ext>
                </a:extLst>
              </a:tr>
              <a:tr h="370840">
                <a:tc>
                  <a:txBody>
                    <a:bodyPr/>
                    <a:lstStyle/>
                    <a:p>
                      <a:r>
                        <a:rPr lang="en-US" sz="2400" dirty="0"/>
                        <a:t>Flammable Liquid : IA, IB, IC</a:t>
                      </a:r>
                    </a:p>
                  </a:txBody>
                  <a:tcPr/>
                </a:tc>
                <a:tc>
                  <a:txBody>
                    <a:bodyPr/>
                    <a:lstStyle/>
                    <a:p>
                      <a:endParaRPr lang="en-US" sz="2400"/>
                    </a:p>
                  </a:txBody>
                  <a:tcPr/>
                </a:tc>
                <a:tc>
                  <a:txBody>
                    <a:bodyPr/>
                    <a:lstStyle/>
                    <a:p>
                      <a:r>
                        <a:rPr lang="en-US" sz="2400" dirty="0"/>
                        <a:t>120 gal</a:t>
                      </a:r>
                    </a:p>
                  </a:txBody>
                  <a:tcPr/>
                </a:tc>
                <a:extLst>
                  <a:ext uri="{0D108BD9-81ED-4DB2-BD59-A6C34878D82A}">
                    <a16:rowId xmlns:a16="http://schemas.microsoft.com/office/drawing/2014/main" val="27283967"/>
                  </a:ext>
                </a:extLst>
              </a:tr>
              <a:tr h="370840">
                <a:tc>
                  <a:txBody>
                    <a:bodyPr/>
                    <a:lstStyle/>
                    <a:p>
                      <a:r>
                        <a:rPr lang="en-US" sz="2400" dirty="0"/>
                        <a:t>Irritant (CFC2001)</a:t>
                      </a:r>
                    </a:p>
                  </a:txBody>
                  <a:tcPr/>
                </a:tc>
                <a:tc>
                  <a:txBody>
                    <a:bodyPr/>
                    <a:lstStyle/>
                    <a:p>
                      <a:endParaRPr lang="en-US" sz="2400" dirty="0"/>
                    </a:p>
                  </a:txBody>
                  <a:tcPr/>
                </a:tc>
                <a:tc>
                  <a:txBody>
                    <a:bodyPr/>
                    <a:lstStyle/>
                    <a:p>
                      <a:r>
                        <a:rPr lang="en-US" sz="2400" dirty="0"/>
                        <a:t>No Limit (2001 CFC)</a:t>
                      </a:r>
                    </a:p>
                  </a:txBody>
                  <a:tcPr/>
                </a:tc>
                <a:extLst>
                  <a:ext uri="{0D108BD9-81ED-4DB2-BD59-A6C34878D82A}">
                    <a16:rowId xmlns:a16="http://schemas.microsoft.com/office/drawing/2014/main" val="4219648904"/>
                  </a:ext>
                </a:extLst>
              </a:tr>
            </a:tbl>
          </a:graphicData>
        </a:graphic>
      </p:graphicFrame>
    </p:spTree>
    <p:extLst>
      <p:ext uri="{BB962C8B-B14F-4D97-AF65-F5344CB8AC3E}">
        <p14:creationId xmlns:p14="http://schemas.microsoft.com/office/powerpoint/2010/main" val="5531730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81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l">
              <a:defRPr/>
            </a:pPr>
            <a:r>
              <a:rPr lang="en-US" dirty="0">
                <a:solidFill>
                  <a:srgbClr val="676A55"/>
                </a:solidFill>
                <a:effectLst>
                  <a:outerShdw blurRad="50800" dist="38100" dir="2700000" algn="tl" rotWithShape="0">
                    <a:prstClr val="black">
                      <a:alpha val="40000"/>
                    </a:prstClr>
                  </a:outerShdw>
                </a:effectLst>
                <a:latin typeface="Corbel"/>
              </a:rPr>
              <a:t>Let’s classify </a:t>
            </a:r>
            <a:r>
              <a:rPr lang="en-US" dirty="0">
                <a:solidFill>
                  <a:srgbClr val="676A55"/>
                </a:solidFill>
                <a:effectLst>
                  <a:outerShdw blurRad="50800" dist="38100" dir="2700000" algn="tl" rotWithShape="0">
                    <a:prstClr val="black">
                      <a:alpha val="40000"/>
                    </a:prstClr>
                  </a:outerShdw>
                </a:effectLst>
                <a:latin typeface="Corbel"/>
                <a:sym typeface="Wingdings" panose="05000000000000000000" pitchFamily="2" charset="2"/>
              </a:rPr>
              <a:t></a:t>
            </a:r>
            <a:endParaRPr lang="en-US" dirty="0"/>
          </a:p>
        </p:txBody>
      </p:sp>
      <p:sp>
        <p:nvSpPr>
          <p:cNvPr id="48134" name="Content Placeholder 2"/>
          <p:cNvSpPr>
            <a:spLocks noGrp="1"/>
          </p:cNvSpPr>
          <p:nvPr>
            <p:ph idx="1"/>
          </p:nvPr>
        </p:nvSpPr>
        <p:spPr/>
        <p:txBody>
          <a:bodyPr/>
          <a:lstStyle/>
          <a:p>
            <a:pPr>
              <a:buFont typeface="Wingdings" panose="05000000000000000000" pitchFamily="2" charset="2"/>
              <a:buChar char="ü"/>
            </a:pPr>
            <a:r>
              <a:rPr lang="en-US" sz="4000" dirty="0" err="1"/>
              <a:t>dibenzylamine</a:t>
            </a:r>
            <a:endParaRPr lang="en-US" sz="4000" dirty="0"/>
          </a:p>
          <a:p>
            <a:pPr>
              <a:buFont typeface="Wingdings" panose="05000000000000000000" pitchFamily="2" charset="2"/>
              <a:buChar char="ü"/>
            </a:pPr>
            <a:r>
              <a:rPr lang="en-US" altLang="en-US" sz="4000" dirty="0"/>
              <a:t>ethyl alcohol</a:t>
            </a:r>
          </a:p>
          <a:p>
            <a:r>
              <a:rPr lang="en-US" altLang="en-US" sz="4000" dirty="0"/>
              <a:t>tert-butyllithium</a:t>
            </a:r>
          </a:p>
          <a:p>
            <a:r>
              <a:rPr lang="en-US" altLang="en-US" sz="4000" dirty="0"/>
              <a:t>acetone</a:t>
            </a:r>
          </a:p>
        </p:txBody>
      </p:sp>
      <p:pic>
        <p:nvPicPr>
          <p:cNvPr id="3" name="Picture 2">
            <a:extLst>
              <a:ext uri="{FF2B5EF4-FFF2-40B4-BE49-F238E27FC236}">
                <a16:creationId xmlns:a16="http://schemas.microsoft.com/office/drawing/2014/main" id="{4D1DEAF6-F322-5D94-9418-C766D0CB3AF6}"/>
              </a:ext>
            </a:extLst>
          </p:cNvPr>
          <p:cNvPicPr>
            <a:picLocks noChangeAspect="1"/>
          </p:cNvPicPr>
          <p:nvPr/>
        </p:nvPicPr>
        <p:blipFill rotWithShape="1">
          <a:blip r:embed="rId4"/>
          <a:srcRect b="46431"/>
          <a:stretch/>
        </p:blipFill>
        <p:spPr>
          <a:xfrm>
            <a:off x="4396519" y="1200150"/>
            <a:ext cx="1778278" cy="693570"/>
          </a:xfrm>
          <a:prstGeom prst="rect">
            <a:avLst/>
          </a:prstGeom>
        </p:spPr>
      </p:pic>
      <p:pic>
        <p:nvPicPr>
          <p:cNvPr id="8" name="Picture 7">
            <a:extLst>
              <a:ext uri="{FF2B5EF4-FFF2-40B4-BE49-F238E27FC236}">
                <a16:creationId xmlns:a16="http://schemas.microsoft.com/office/drawing/2014/main" id="{91622B37-90CA-BC2A-C4C0-92001BD727FC}"/>
              </a:ext>
            </a:extLst>
          </p:cNvPr>
          <p:cNvPicPr>
            <a:picLocks noChangeAspect="1"/>
          </p:cNvPicPr>
          <p:nvPr/>
        </p:nvPicPr>
        <p:blipFill rotWithShape="1">
          <a:blip r:embed="rId5"/>
          <a:srcRect l="6772" t="15509" b="6445"/>
          <a:stretch/>
        </p:blipFill>
        <p:spPr>
          <a:xfrm>
            <a:off x="3857808" y="1952589"/>
            <a:ext cx="1428383" cy="609600"/>
          </a:xfrm>
          <a:prstGeom prst="rect">
            <a:avLst/>
          </a:prstGeom>
        </p:spPr>
      </p:pic>
      <p:pic>
        <p:nvPicPr>
          <p:cNvPr id="12" name="Picture 11">
            <a:extLst>
              <a:ext uri="{FF2B5EF4-FFF2-40B4-BE49-F238E27FC236}">
                <a16:creationId xmlns:a16="http://schemas.microsoft.com/office/drawing/2014/main" id="{BED9B0E6-82E3-3913-1EAB-B67C63BC5CAF}"/>
              </a:ext>
            </a:extLst>
          </p:cNvPr>
          <p:cNvPicPr>
            <a:picLocks noChangeAspect="1"/>
          </p:cNvPicPr>
          <p:nvPr/>
        </p:nvPicPr>
        <p:blipFill>
          <a:blip r:embed="rId6"/>
          <a:stretch>
            <a:fillRect/>
          </a:stretch>
        </p:blipFill>
        <p:spPr>
          <a:xfrm>
            <a:off x="5588052" y="2128696"/>
            <a:ext cx="1100290" cy="1286053"/>
          </a:xfrm>
          <a:prstGeom prst="rect">
            <a:avLst/>
          </a:prstGeom>
        </p:spPr>
      </p:pic>
      <p:pic>
        <p:nvPicPr>
          <p:cNvPr id="14" name="Picture 13">
            <a:extLst>
              <a:ext uri="{FF2B5EF4-FFF2-40B4-BE49-F238E27FC236}">
                <a16:creationId xmlns:a16="http://schemas.microsoft.com/office/drawing/2014/main" id="{9FBF97D3-A0C3-130E-A778-7DDB5DE3BE8E}"/>
              </a:ext>
            </a:extLst>
          </p:cNvPr>
          <p:cNvPicPr>
            <a:picLocks noChangeAspect="1"/>
          </p:cNvPicPr>
          <p:nvPr/>
        </p:nvPicPr>
        <p:blipFill>
          <a:blip r:embed="rId7"/>
          <a:stretch>
            <a:fillRect/>
          </a:stretch>
        </p:blipFill>
        <p:spPr>
          <a:xfrm>
            <a:off x="6519710" y="2850291"/>
            <a:ext cx="1100290" cy="262454"/>
          </a:xfrm>
          <a:prstGeom prst="rect">
            <a:avLst/>
          </a:prstGeom>
        </p:spPr>
      </p:pic>
      <p:pic>
        <p:nvPicPr>
          <p:cNvPr id="16" name="Picture 15">
            <a:extLst>
              <a:ext uri="{FF2B5EF4-FFF2-40B4-BE49-F238E27FC236}">
                <a16:creationId xmlns:a16="http://schemas.microsoft.com/office/drawing/2014/main" id="{78D05E0A-A8B8-9176-9253-5176AD92722C}"/>
              </a:ext>
            </a:extLst>
          </p:cNvPr>
          <p:cNvPicPr>
            <a:picLocks noChangeAspect="1"/>
          </p:cNvPicPr>
          <p:nvPr/>
        </p:nvPicPr>
        <p:blipFill>
          <a:blip r:embed="rId8"/>
          <a:stretch>
            <a:fillRect/>
          </a:stretch>
        </p:blipFill>
        <p:spPr>
          <a:xfrm>
            <a:off x="2781300" y="3347628"/>
            <a:ext cx="1204505" cy="1097437"/>
          </a:xfrm>
          <a:prstGeom prst="rect">
            <a:avLst/>
          </a:prstGeom>
        </p:spPr>
      </p:pic>
    </p:spTree>
    <p:extLst>
      <p:ext uri="{BB962C8B-B14F-4D97-AF65-F5344CB8AC3E}">
        <p14:creationId xmlns:p14="http://schemas.microsoft.com/office/powerpoint/2010/main" val="2719267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52400" y="206375"/>
            <a:ext cx="8915400" cy="857250"/>
          </a:xfrm>
          <a:prstGeom prst="rect">
            <a:avLst/>
          </a:prstGeom>
        </p:spPr>
        <p:txBody>
          <a:bodyPr/>
          <a:lstStyle>
            <a:lvl1pPr algn="ctr"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Corbel" pitchFamily="34" charset="0"/>
              </a:defRPr>
            </a:lvl2pPr>
            <a:lvl3pPr algn="l" rtl="0" eaLnBrk="0" fontAlgn="base" hangingPunct="0">
              <a:spcBef>
                <a:spcPct val="0"/>
              </a:spcBef>
              <a:spcAft>
                <a:spcPct val="0"/>
              </a:spcAft>
              <a:defRPr sz="4100" b="1">
                <a:solidFill>
                  <a:schemeClr val="tx2"/>
                </a:solidFill>
                <a:latin typeface="Corbel" pitchFamily="34" charset="0"/>
              </a:defRPr>
            </a:lvl3pPr>
            <a:lvl4pPr algn="l" rtl="0" eaLnBrk="0" fontAlgn="base" hangingPunct="0">
              <a:spcBef>
                <a:spcPct val="0"/>
              </a:spcBef>
              <a:spcAft>
                <a:spcPct val="0"/>
              </a:spcAft>
              <a:defRPr sz="4100" b="1">
                <a:solidFill>
                  <a:schemeClr val="tx2"/>
                </a:solidFill>
                <a:latin typeface="Corbel" pitchFamily="34" charset="0"/>
              </a:defRPr>
            </a:lvl4pPr>
            <a:lvl5pPr algn="l" rtl="0" eaLnBrk="0" fontAlgn="base" hangingPunct="0">
              <a:spcBef>
                <a:spcPct val="0"/>
              </a:spcBef>
              <a:spcAft>
                <a:spcPct val="0"/>
              </a:spcAft>
              <a:defRPr sz="4100" b="1">
                <a:solidFill>
                  <a:schemeClr val="tx2"/>
                </a:solidFill>
                <a:latin typeface="Corbel" pitchFamily="34" charset="0"/>
              </a:defRPr>
            </a:lvl5pPr>
            <a:lvl6pPr marL="457200" algn="l" rtl="0" fontAlgn="base">
              <a:spcBef>
                <a:spcPct val="0"/>
              </a:spcBef>
              <a:spcAft>
                <a:spcPct val="0"/>
              </a:spcAft>
              <a:defRPr sz="4100" b="1">
                <a:solidFill>
                  <a:schemeClr val="tx2"/>
                </a:solidFill>
                <a:latin typeface="Corbel" pitchFamily="34" charset="0"/>
              </a:defRPr>
            </a:lvl6pPr>
            <a:lvl7pPr marL="914400" algn="l" rtl="0" fontAlgn="base">
              <a:spcBef>
                <a:spcPct val="0"/>
              </a:spcBef>
              <a:spcAft>
                <a:spcPct val="0"/>
              </a:spcAft>
              <a:defRPr sz="4100" b="1">
                <a:solidFill>
                  <a:schemeClr val="tx2"/>
                </a:solidFill>
                <a:latin typeface="Corbel" pitchFamily="34" charset="0"/>
              </a:defRPr>
            </a:lvl7pPr>
            <a:lvl8pPr marL="1371600" algn="l" rtl="0" fontAlgn="base">
              <a:spcBef>
                <a:spcPct val="0"/>
              </a:spcBef>
              <a:spcAft>
                <a:spcPct val="0"/>
              </a:spcAft>
              <a:defRPr sz="4100" b="1">
                <a:solidFill>
                  <a:schemeClr val="tx2"/>
                </a:solidFill>
                <a:latin typeface="Corbel" pitchFamily="34" charset="0"/>
              </a:defRPr>
            </a:lvl8pPr>
            <a:lvl9pPr marL="1828800" algn="l" rtl="0" fontAlgn="base">
              <a:spcBef>
                <a:spcPct val="0"/>
              </a:spcBef>
              <a:spcAft>
                <a:spcPct val="0"/>
              </a:spcAft>
              <a:defRPr sz="4100" b="1">
                <a:solidFill>
                  <a:schemeClr val="tx2"/>
                </a:solidFill>
                <a:latin typeface="Corbel" pitchFamily="34" charset="0"/>
              </a:defRPr>
            </a:lvl9pPr>
            <a:extLst/>
          </a:lstStyle>
          <a:p>
            <a:pPr algn="l" eaLnBrk="1" fontAlgn="auto" hangingPunct="1">
              <a:spcAft>
                <a:spcPts val="0"/>
              </a:spcAft>
              <a:defRPr/>
            </a:pPr>
            <a:endParaRPr lang="en-US" sz="3700" dirty="0">
              <a:solidFill>
                <a:srgbClr val="676A55"/>
              </a:solidFill>
              <a:effectLst>
                <a:outerShdw blurRad="50800" dist="38100" dir="2700000" algn="tl" rotWithShape="0">
                  <a:prstClr val="black">
                    <a:alpha val="40000"/>
                  </a:prstClr>
                </a:outerShdw>
              </a:effectLst>
              <a:latin typeface="Corbel"/>
            </a:endParaRPr>
          </a:p>
        </p:txBody>
      </p:sp>
      <p:pic>
        <p:nvPicPr>
          <p:cNvPr id="389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sp>
        <p:nvSpPr>
          <p:cNvPr id="38917" name="TextBox 1"/>
          <p:cNvSpPr txBox="1">
            <a:spLocks noChangeArrowheads="1"/>
          </p:cNvSpPr>
          <p:nvPr/>
        </p:nvSpPr>
        <p:spPr bwMode="auto">
          <a:xfrm>
            <a:off x="117475" y="927100"/>
            <a:ext cx="8839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a:latin typeface="Corbel" panose="020B0503020204020204" pitchFamily="34" charset="0"/>
              </a:rPr>
              <a:t>48 </a:t>
            </a:r>
            <a:r>
              <a:rPr lang="en-US" altLang="en-US" sz="2000">
                <a:latin typeface="Corbel" panose="020B0503020204020204" pitchFamily="34" charset="0"/>
              </a:rPr>
              <a:t>BCE</a:t>
            </a:r>
            <a:r>
              <a:rPr lang="en-US" altLang="en-US">
                <a:latin typeface="Corbel" panose="020B0503020204020204" pitchFamily="34" charset="0"/>
              </a:rPr>
              <a:t> Great Library of Alexandria Fire</a:t>
            </a:r>
          </a:p>
          <a:p>
            <a:pPr>
              <a:spcBef>
                <a:spcPct val="0"/>
              </a:spcBef>
            </a:pPr>
            <a:r>
              <a:rPr lang="en-US" altLang="en-US">
                <a:latin typeface="Corbel" panose="020B0503020204020204" pitchFamily="34" charset="0"/>
              </a:rPr>
              <a:t>64 </a:t>
            </a:r>
            <a:r>
              <a:rPr lang="en-US" altLang="en-US" sz="2000">
                <a:latin typeface="Corbel" panose="020B0503020204020204" pitchFamily="34" charset="0"/>
              </a:rPr>
              <a:t>CE </a:t>
            </a:r>
            <a:r>
              <a:rPr lang="en-US" altLang="en-US">
                <a:latin typeface="Corbel" panose="020B0503020204020204" pitchFamily="34" charset="0"/>
              </a:rPr>
              <a:t>Great Fire of Rome – Ner0</a:t>
            </a:r>
          </a:p>
          <a:p>
            <a:pPr>
              <a:spcBef>
                <a:spcPct val="0"/>
              </a:spcBef>
            </a:pPr>
            <a:r>
              <a:rPr lang="en-US" altLang="en-US">
                <a:latin typeface="Corbel" panose="020B0503020204020204" pitchFamily="34" charset="0"/>
              </a:rPr>
              <a:t>1871</a:t>
            </a:r>
            <a:r>
              <a:rPr lang="en-US" altLang="en-US" sz="2400">
                <a:latin typeface="Corbel" panose="020B0503020204020204" pitchFamily="34" charset="0"/>
              </a:rPr>
              <a:t> </a:t>
            </a:r>
            <a:r>
              <a:rPr lang="en-US" altLang="en-US">
                <a:latin typeface="Corbel" panose="020B0503020204020204" pitchFamily="34" charset="0"/>
              </a:rPr>
              <a:t>Great Chicago Fire ~300 deaths</a:t>
            </a:r>
          </a:p>
          <a:p>
            <a:pPr>
              <a:spcBef>
                <a:spcPct val="0"/>
              </a:spcBef>
            </a:pPr>
            <a:r>
              <a:rPr lang="en-US" altLang="en-US">
                <a:latin typeface="Corbel" panose="020B0503020204020204" pitchFamily="34" charset="0"/>
              </a:rPr>
              <a:t>1903 Chicago Iroquois Theatre Fire 602 deaths</a:t>
            </a:r>
          </a:p>
          <a:p>
            <a:pPr>
              <a:spcBef>
                <a:spcPct val="0"/>
              </a:spcBef>
            </a:pPr>
            <a:r>
              <a:rPr lang="en-US" altLang="en-US">
                <a:latin typeface="Corbel" panose="020B0503020204020204" pitchFamily="34" charset="0"/>
              </a:rPr>
              <a:t>1911 Triangle Shirtwaist Factory fire 147 deaths</a:t>
            </a:r>
          </a:p>
        </p:txBody>
      </p:sp>
      <p:pic>
        <p:nvPicPr>
          <p:cNvPr id="3891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02463" y="819150"/>
            <a:ext cx="18986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481388"/>
            <a:ext cx="1735138"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3719" y="171053"/>
            <a:ext cx="6260881" cy="605236"/>
          </a:xfrm>
        </p:spPr>
        <p:txBody>
          <a:bodyPr/>
          <a:lstStyle/>
          <a:p>
            <a:pPr rtl="0" eaLnBrk="1" fontAlgn="auto" hangingPunct="1"/>
            <a:r>
              <a:rPr lang="en-US" sz="3700" kern="12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History of loss</a:t>
            </a:r>
            <a:endParaRPr lang="en-US" dirty="0">
              <a:effectLs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81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6700" y="196886"/>
            <a:ext cx="8229600" cy="857250"/>
          </a:xfrm>
        </p:spPr>
        <p:txBody>
          <a:bodyPr/>
          <a:lstStyle/>
          <a:p>
            <a:pPr algn="l">
              <a:defRPr/>
            </a:pPr>
            <a:r>
              <a:rPr lang="en-US" i="1" dirty="0">
                <a:solidFill>
                  <a:srgbClr val="676A55"/>
                </a:solidFill>
                <a:effectLst>
                  <a:outerShdw blurRad="50800" dist="38100" dir="2700000" algn="tl" rotWithShape="0">
                    <a:prstClr val="black">
                      <a:alpha val="40000"/>
                    </a:prstClr>
                  </a:outerShdw>
                </a:effectLst>
                <a:latin typeface="Corbel"/>
              </a:rPr>
              <a:t>tert</a:t>
            </a:r>
            <a:r>
              <a:rPr lang="en-US" dirty="0">
                <a:solidFill>
                  <a:srgbClr val="676A55"/>
                </a:solidFill>
                <a:effectLst>
                  <a:outerShdw blurRad="50800" dist="38100" dir="2700000" algn="tl" rotWithShape="0">
                    <a:prstClr val="black">
                      <a:alpha val="40000"/>
                    </a:prstClr>
                  </a:outerShdw>
                </a:effectLst>
                <a:latin typeface="Corbel"/>
              </a:rPr>
              <a:t>-butyllithium 1.7 M in pentane</a:t>
            </a:r>
          </a:p>
        </p:txBody>
      </p:sp>
      <p:sp>
        <p:nvSpPr>
          <p:cNvPr id="48134" name="Content Placeholder 2"/>
          <p:cNvSpPr>
            <a:spLocks noGrp="1"/>
          </p:cNvSpPr>
          <p:nvPr>
            <p:ph idx="1"/>
          </p:nvPr>
        </p:nvSpPr>
        <p:spPr>
          <a:xfrm>
            <a:off x="381000" y="1084705"/>
            <a:ext cx="5867400" cy="3394075"/>
          </a:xfrm>
        </p:spPr>
        <p:txBody>
          <a:bodyPr/>
          <a:lstStyle/>
          <a:p>
            <a:r>
              <a:rPr lang="en-US" altLang="en-US" sz="2000" dirty="0"/>
              <a:t>Sigma-Aldrich</a:t>
            </a:r>
          </a:p>
          <a:p>
            <a:endParaRPr lang="en-US" altLang="en-US" sz="2000" dirty="0"/>
          </a:p>
          <a:p>
            <a:r>
              <a:rPr lang="en-US" altLang="en-US" sz="2000" dirty="0"/>
              <a:t>H225 Highly flammable liquid and vapor.</a:t>
            </a:r>
          </a:p>
          <a:p>
            <a:r>
              <a:rPr lang="en-US" altLang="en-US" sz="2000" dirty="0"/>
              <a:t>H250 Catches fire spontaneously if exposed to air.</a:t>
            </a:r>
          </a:p>
          <a:p>
            <a:r>
              <a:rPr lang="en-US" altLang="en-US" sz="2000" dirty="0"/>
              <a:t>H260 In contact with water releases flammable gases which may ignite spontaneously.</a:t>
            </a:r>
          </a:p>
          <a:p>
            <a:r>
              <a:rPr lang="en-US" altLang="en-US" sz="2000" dirty="0"/>
              <a:t>H304 May be fatal if swallowed and enters airways.</a:t>
            </a:r>
          </a:p>
          <a:p>
            <a:r>
              <a:rPr lang="en-US" altLang="en-US" sz="2000" dirty="0"/>
              <a:t>H314 Causes severe skin burns and eye damage.</a:t>
            </a:r>
          </a:p>
          <a:p>
            <a:r>
              <a:rPr lang="en-US" altLang="en-US" sz="2000" dirty="0"/>
              <a:t>H336 May cause drowsiness or dizziness.</a:t>
            </a:r>
          </a:p>
        </p:txBody>
      </p:sp>
      <p:pic>
        <p:nvPicPr>
          <p:cNvPr id="4" name="Picture 3">
            <a:extLst>
              <a:ext uri="{FF2B5EF4-FFF2-40B4-BE49-F238E27FC236}">
                <a16:creationId xmlns:a16="http://schemas.microsoft.com/office/drawing/2014/main" id="{3E4E112F-70DD-CCDC-D38A-85A016F848CD}"/>
              </a:ext>
            </a:extLst>
          </p:cNvPr>
          <p:cNvPicPr>
            <a:picLocks noChangeAspect="1"/>
          </p:cNvPicPr>
          <p:nvPr/>
        </p:nvPicPr>
        <p:blipFill>
          <a:blip r:embed="rId4"/>
          <a:stretch>
            <a:fillRect/>
          </a:stretch>
        </p:blipFill>
        <p:spPr>
          <a:xfrm>
            <a:off x="4973142" y="944704"/>
            <a:ext cx="3059972" cy="915021"/>
          </a:xfrm>
          <a:prstGeom prst="rect">
            <a:avLst/>
          </a:prstGeom>
        </p:spPr>
      </p:pic>
      <p:pic>
        <p:nvPicPr>
          <p:cNvPr id="7" name="Picture 6">
            <a:extLst>
              <a:ext uri="{FF2B5EF4-FFF2-40B4-BE49-F238E27FC236}">
                <a16:creationId xmlns:a16="http://schemas.microsoft.com/office/drawing/2014/main" id="{2AED7995-52E4-AAF5-0ECE-FABFB553D5E1}"/>
              </a:ext>
            </a:extLst>
          </p:cNvPr>
          <p:cNvPicPr>
            <a:picLocks noChangeAspect="1"/>
          </p:cNvPicPr>
          <p:nvPr/>
        </p:nvPicPr>
        <p:blipFill>
          <a:blip r:embed="rId5"/>
          <a:stretch>
            <a:fillRect/>
          </a:stretch>
        </p:blipFill>
        <p:spPr>
          <a:xfrm>
            <a:off x="798263" y="1396510"/>
            <a:ext cx="1800476" cy="495369"/>
          </a:xfrm>
          <a:prstGeom prst="rect">
            <a:avLst/>
          </a:prstGeom>
        </p:spPr>
      </p:pic>
      <p:sp>
        <p:nvSpPr>
          <p:cNvPr id="8" name="TextBox 7">
            <a:extLst>
              <a:ext uri="{FF2B5EF4-FFF2-40B4-BE49-F238E27FC236}">
                <a16:creationId xmlns:a16="http://schemas.microsoft.com/office/drawing/2014/main" id="{72041BD4-C413-CD51-9713-320BEBE2BC04}"/>
              </a:ext>
            </a:extLst>
          </p:cNvPr>
          <p:cNvSpPr txBox="1"/>
          <p:nvPr/>
        </p:nvSpPr>
        <p:spPr>
          <a:xfrm>
            <a:off x="6248400" y="2114550"/>
            <a:ext cx="2743200" cy="2031325"/>
          </a:xfrm>
          <a:prstGeom prst="rect">
            <a:avLst/>
          </a:prstGeom>
          <a:noFill/>
        </p:spPr>
        <p:txBody>
          <a:bodyPr wrap="square" rtlCol="0">
            <a:spAutoFit/>
          </a:bodyPr>
          <a:lstStyle/>
          <a:p>
            <a:r>
              <a:rPr lang="en-US" dirty="0">
                <a:latin typeface="+mn-lt"/>
              </a:rPr>
              <a:t>Autoignition Temperature (AIT) = No data available</a:t>
            </a:r>
          </a:p>
          <a:p>
            <a:r>
              <a:rPr lang="en-US" dirty="0">
                <a:latin typeface="+mn-lt"/>
              </a:rPr>
              <a:t>Flash Point= -49 C (-56 F)</a:t>
            </a:r>
          </a:p>
          <a:p>
            <a:r>
              <a:rPr lang="en-US" dirty="0">
                <a:latin typeface="+mn-lt"/>
              </a:rPr>
              <a:t>Boiling Point = No data</a:t>
            </a:r>
          </a:p>
          <a:p>
            <a:r>
              <a:rPr lang="en-US" dirty="0">
                <a:latin typeface="+mn-lt"/>
              </a:rPr>
              <a:t>Acute toxicity estimate Inhalation - 4 h - 30.1 mg/l - vapor</a:t>
            </a:r>
          </a:p>
        </p:txBody>
      </p:sp>
    </p:spTree>
    <p:extLst>
      <p:ext uri="{BB962C8B-B14F-4D97-AF65-F5344CB8AC3E}">
        <p14:creationId xmlns:p14="http://schemas.microsoft.com/office/powerpoint/2010/main" val="12363819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813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61949"/>
            <a:ext cx="8229600" cy="701675"/>
          </a:xfrm>
        </p:spPr>
        <p:txBody>
          <a:bodyPr/>
          <a:lstStyle/>
          <a:p>
            <a:pPr algn="l">
              <a:defRPr/>
            </a:pPr>
            <a:r>
              <a:rPr lang="en-US" i="1" dirty="0"/>
              <a:t>t</a:t>
            </a:r>
            <a:r>
              <a:rPr lang="en-US" dirty="0"/>
              <a:t>-butyllithium 1.7 M in pentane</a:t>
            </a:r>
          </a:p>
        </p:txBody>
      </p:sp>
      <p:graphicFrame>
        <p:nvGraphicFramePr>
          <p:cNvPr id="5" name="Content Placeholder 4">
            <a:extLst>
              <a:ext uri="{FF2B5EF4-FFF2-40B4-BE49-F238E27FC236}">
                <a16:creationId xmlns:a16="http://schemas.microsoft.com/office/drawing/2014/main" id="{2815E936-D8E6-758F-5E3F-A43E013F00A5}"/>
              </a:ext>
            </a:extLst>
          </p:cNvPr>
          <p:cNvGraphicFramePr>
            <a:graphicFrameLocks noGrp="1"/>
          </p:cNvGraphicFramePr>
          <p:nvPr>
            <p:ph idx="1"/>
            <p:extLst>
              <p:ext uri="{D42A27DB-BD31-4B8C-83A1-F6EECF244321}">
                <p14:modId xmlns:p14="http://schemas.microsoft.com/office/powerpoint/2010/main" val="2781881056"/>
              </p:ext>
            </p:extLst>
          </p:nvPr>
        </p:nvGraphicFramePr>
        <p:xfrm>
          <a:off x="152400" y="980853"/>
          <a:ext cx="8742622" cy="390652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3835215167"/>
                    </a:ext>
                  </a:extLst>
                </a:gridCol>
                <a:gridCol w="2819400">
                  <a:extLst>
                    <a:ext uri="{9D8B030D-6E8A-4147-A177-3AD203B41FA5}">
                      <a16:colId xmlns:a16="http://schemas.microsoft.com/office/drawing/2014/main" val="316368893"/>
                    </a:ext>
                  </a:extLst>
                </a:gridCol>
                <a:gridCol w="2895600">
                  <a:extLst>
                    <a:ext uri="{9D8B030D-6E8A-4147-A177-3AD203B41FA5}">
                      <a16:colId xmlns:a16="http://schemas.microsoft.com/office/drawing/2014/main" val="1185366328"/>
                    </a:ext>
                  </a:extLst>
                </a:gridCol>
                <a:gridCol w="2341822">
                  <a:extLst>
                    <a:ext uri="{9D8B030D-6E8A-4147-A177-3AD203B41FA5}">
                      <a16:colId xmlns:a16="http://schemas.microsoft.com/office/drawing/2014/main" val="95932589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t>Pictogram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Hazard Statements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(Signal Word - Danger)</a:t>
                      </a:r>
                    </a:p>
                  </a:txBody>
                  <a:tcPr anchor="ctr"/>
                </a:tc>
                <a:tc>
                  <a:txBody>
                    <a:bodyPr/>
                    <a:lstStyle/>
                    <a:p>
                      <a:r>
                        <a:rPr lang="en-US" sz="1400" dirty="0"/>
                        <a:t>GHS Classification</a:t>
                      </a:r>
                    </a:p>
                  </a:txBody>
                  <a:tcPr anchor="ctr"/>
                </a:tc>
                <a:tc>
                  <a:txBody>
                    <a:bodyPr/>
                    <a:lstStyle/>
                    <a:p>
                      <a:r>
                        <a:rPr lang="en-US" sz="1400" dirty="0"/>
                        <a:t>CFC Hazard Class</a:t>
                      </a:r>
                    </a:p>
                  </a:txBody>
                  <a:tcPr anchor="ctr"/>
                </a:tc>
                <a:extLst>
                  <a:ext uri="{0D108BD9-81ED-4DB2-BD59-A6C34878D82A}">
                    <a16:rowId xmlns:a16="http://schemas.microsoft.com/office/drawing/2014/main" val="3405851192"/>
                  </a:ext>
                </a:extLst>
              </a:tr>
              <a:tr h="370840">
                <a:tc>
                  <a:txBody>
                    <a:bodyPr/>
                    <a:lstStyle/>
                    <a:p>
                      <a:endParaRPr lang="en-US" sz="1100" dirty="0"/>
                    </a:p>
                  </a:txBody>
                  <a:tcPr/>
                </a:tc>
                <a:tc>
                  <a:txBody>
                    <a:bodyPr/>
                    <a:lstStyle/>
                    <a:p>
                      <a:r>
                        <a:rPr lang="en-US" sz="1400" dirty="0"/>
                        <a:t>Highly flammable liquid and vapor.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Flammable liquids (Cat 2), H225</a:t>
                      </a:r>
                    </a:p>
                  </a:txBody>
                  <a:tcPr anchor="ctr"/>
                </a:tc>
                <a:tc>
                  <a:txBody>
                    <a:bodyPr/>
                    <a:lstStyle/>
                    <a:p>
                      <a:pPr algn="ctr"/>
                      <a:r>
                        <a:rPr lang="en-US" sz="1400" dirty="0"/>
                        <a:t>Flammable Liquid </a:t>
                      </a:r>
                      <a:r>
                        <a:rPr lang="en-US" sz="1400" dirty="0">
                          <a:latin typeface="Times New Roman" panose="02020603050405020304" pitchFamily="18" charset="0"/>
                          <a:cs typeface="Times New Roman" panose="02020603050405020304" pitchFamily="18" charset="0"/>
                        </a:rPr>
                        <a:t>I</a:t>
                      </a:r>
                      <a:r>
                        <a:rPr lang="en-US" sz="1400" dirty="0"/>
                        <a:t>B</a:t>
                      </a:r>
                    </a:p>
                  </a:txBody>
                  <a:tcPr anchor="ctr"/>
                </a:tc>
                <a:extLst>
                  <a:ext uri="{0D108BD9-81ED-4DB2-BD59-A6C34878D82A}">
                    <a16:rowId xmlns:a16="http://schemas.microsoft.com/office/drawing/2014/main" val="3851432386"/>
                  </a:ext>
                </a:extLst>
              </a:tr>
              <a:tr h="370840">
                <a:tc>
                  <a:txBody>
                    <a:bodyPr/>
                    <a:lstStyle/>
                    <a:p>
                      <a:endParaRPr lang="en-US" sz="1100" dirty="0"/>
                    </a:p>
                  </a:txBody>
                  <a:tcPr/>
                </a:tc>
                <a:tc>
                  <a:txBody>
                    <a:bodyPr/>
                    <a:lstStyle/>
                    <a:p>
                      <a:r>
                        <a:rPr lang="en-US" sz="1400" dirty="0"/>
                        <a:t>Catches fire spontaneously if exposed to air.</a:t>
                      </a:r>
                    </a:p>
                  </a:txBody>
                  <a:tcPr anchor="ctr"/>
                </a:tc>
                <a:tc>
                  <a:txBody>
                    <a:bodyPr/>
                    <a:lstStyle/>
                    <a:p>
                      <a:r>
                        <a:rPr lang="en-US" sz="1400" dirty="0"/>
                        <a:t>Pyrophoric liquids (Cat 1), H250</a:t>
                      </a:r>
                    </a:p>
                  </a:txBody>
                  <a:tcPr anchor="ctr"/>
                </a:tc>
                <a:tc>
                  <a:txBody>
                    <a:bodyPr/>
                    <a:lstStyle/>
                    <a:p>
                      <a:pPr algn="ctr"/>
                      <a:r>
                        <a:rPr lang="en-US" sz="1400" dirty="0"/>
                        <a:t>Pyrophoric</a:t>
                      </a:r>
                    </a:p>
                  </a:txBody>
                  <a:tcPr anchor="ctr"/>
                </a:tc>
                <a:extLst>
                  <a:ext uri="{0D108BD9-81ED-4DB2-BD59-A6C34878D82A}">
                    <a16:rowId xmlns:a16="http://schemas.microsoft.com/office/drawing/2014/main" val="3008703225"/>
                  </a:ext>
                </a:extLst>
              </a:tr>
              <a:tr h="370840">
                <a:tc>
                  <a:txBody>
                    <a:bodyPr/>
                    <a:lstStyle/>
                    <a:p>
                      <a:endParaRPr lang="en-US" sz="1100" dirty="0"/>
                    </a:p>
                  </a:txBody>
                  <a:tcPr/>
                </a:tc>
                <a:tc>
                  <a:txBody>
                    <a:bodyPr/>
                    <a:lstStyle/>
                    <a:p>
                      <a:r>
                        <a:rPr lang="en-US" sz="1400" dirty="0"/>
                        <a:t>In contact with water releases flammable gases which may ignite spontaneously. </a:t>
                      </a:r>
                    </a:p>
                  </a:txBody>
                  <a:tcPr anchor="ctr"/>
                </a:tc>
                <a:tc>
                  <a:txBody>
                    <a:bodyPr/>
                    <a:lstStyle/>
                    <a:p>
                      <a:r>
                        <a:rPr lang="en-US" sz="1400" dirty="0"/>
                        <a:t>Chemicals which, in contact with water, emit flammable gases (Cat 1), H260</a:t>
                      </a:r>
                    </a:p>
                  </a:txBody>
                  <a:tcPr anchor="ctr"/>
                </a:tc>
                <a:tc>
                  <a:txBody>
                    <a:bodyPr/>
                    <a:lstStyle/>
                    <a:p>
                      <a:pPr algn="ctr"/>
                      <a:r>
                        <a:rPr lang="en-US" sz="1400" dirty="0"/>
                        <a:t>Water Reactive 3</a:t>
                      </a:r>
                    </a:p>
                  </a:txBody>
                  <a:tcPr anchor="ctr"/>
                </a:tc>
                <a:extLst>
                  <a:ext uri="{0D108BD9-81ED-4DB2-BD59-A6C34878D82A}">
                    <a16:rowId xmlns:a16="http://schemas.microsoft.com/office/drawing/2014/main" val="2698292678"/>
                  </a:ext>
                </a:extLst>
              </a:tr>
              <a:tr h="370840">
                <a:tc>
                  <a:txBody>
                    <a:bodyPr/>
                    <a:lstStyle/>
                    <a:p>
                      <a:endParaRPr lang="en-US" sz="1100" dirty="0"/>
                    </a:p>
                  </a:txBody>
                  <a:tcPr/>
                </a:tc>
                <a:tc>
                  <a:txBody>
                    <a:bodyPr/>
                    <a:lstStyle/>
                    <a:p>
                      <a:r>
                        <a:rPr lang="en-US" sz="1400" dirty="0"/>
                        <a:t>May be fatal if swallowed and enters airways.</a:t>
                      </a:r>
                    </a:p>
                  </a:txBody>
                  <a:tcPr anchor="ctr"/>
                </a:tc>
                <a:tc>
                  <a:txBody>
                    <a:bodyPr/>
                    <a:lstStyle/>
                    <a:p>
                      <a:r>
                        <a:rPr lang="en-US" sz="1400" dirty="0"/>
                        <a:t>Aspiration hazard (Cat 1), H304</a:t>
                      </a:r>
                    </a:p>
                  </a:txBody>
                  <a:tcPr anchor="ctr"/>
                </a:tc>
                <a:tc>
                  <a:txBody>
                    <a:bodyPr/>
                    <a:lstStyle/>
                    <a:p>
                      <a:pPr algn="ctr"/>
                      <a:r>
                        <a:rPr lang="en-US" sz="1400" dirty="0"/>
                        <a:t>Other Health Hazard Material</a:t>
                      </a:r>
                    </a:p>
                  </a:txBody>
                  <a:tcPr anchor="ctr"/>
                </a:tc>
                <a:extLst>
                  <a:ext uri="{0D108BD9-81ED-4DB2-BD59-A6C34878D82A}">
                    <a16:rowId xmlns:a16="http://schemas.microsoft.com/office/drawing/2014/main" val="1137189754"/>
                  </a:ext>
                </a:extLst>
              </a:tr>
              <a:tr h="370840">
                <a:tc>
                  <a:txBody>
                    <a:bodyPr/>
                    <a:lstStyle/>
                    <a:p>
                      <a:endParaRPr lang="en-US" sz="1100" dirty="0"/>
                    </a:p>
                  </a:txBody>
                  <a:tcPr/>
                </a:tc>
                <a:tc>
                  <a:txBody>
                    <a:bodyPr/>
                    <a:lstStyle/>
                    <a:p>
                      <a:r>
                        <a:rPr lang="en-US" sz="1400" dirty="0"/>
                        <a:t>May cause drowsiness or dizziness.</a:t>
                      </a:r>
                    </a:p>
                  </a:txBody>
                  <a:tcPr anchor="ctr"/>
                </a:tc>
                <a:tc>
                  <a:txBody>
                    <a:bodyPr/>
                    <a:lstStyle/>
                    <a:p>
                      <a:r>
                        <a:rPr lang="en-US" sz="1400" dirty="0"/>
                        <a:t>Specific target organ toxicity - single exposure (Cat 3), Central nervous system, H336</a:t>
                      </a:r>
                    </a:p>
                  </a:txBody>
                  <a:tcPr anchor="ctr"/>
                </a:tc>
                <a:tc>
                  <a:txBody>
                    <a:bodyPr/>
                    <a:lstStyle/>
                    <a:p>
                      <a:pPr algn="ctr"/>
                      <a:r>
                        <a:rPr lang="en-US" sz="1400" dirty="0"/>
                        <a:t>Other Health Hazard Material</a:t>
                      </a:r>
                    </a:p>
                  </a:txBody>
                  <a:tcPr anchor="ctr"/>
                </a:tc>
                <a:extLst>
                  <a:ext uri="{0D108BD9-81ED-4DB2-BD59-A6C34878D82A}">
                    <a16:rowId xmlns:a16="http://schemas.microsoft.com/office/drawing/2014/main" val="1632507057"/>
                  </a:ext>
                </a:extLst>
              </a:tr>
              <a:tr h="370840">
                <a:tc>
                  <a:txBody>
                    <a:bodyPr/>
                    <a:lstStyle/>
                    <a:p>
                      <a:endParaRPr lang="en-US" sz="1100" dirty="0"/>
                    </a:p>
                  </a:txBody>
                  <a:tcPr/>
                </a:tc>
                <a:tc>
                  <a:txBody>
                    <a:bodyPr/>
                    <a:lstStyle/>
                    <a:p>
                      <a:r>
                        <a:rPr lang="en-US" sz="1400" dirty="0"/>
                        <a:t>Causes severe skin burns and eye damage.</a:t>
                      </a:r>
                    </a:p>
                  </a:txBody>
                  <a:tcPr anchor="ctr"/>
                </a:tc>
                <a:tc>
                  <a:txBody>
                    <a:bodyPr/>
                    <a:lstStyle/>
                    <a:p>
                      <a:r>
                        <a:rPr lang="en-US" sz="1400" dirty="0"/>
                        <a:t>Skin corrosion (Cat 1B), H314</a:t>
                      </a:r>
                    </a:p>
                    <a:p>
                      <a:r>
                        <a:rPr lang="en-US" sz="1400" dirty="0"/>
                        <a:t>Serious eye damage (Cat 1), H318</a:t>
                      </a:r>
                    </a:p>
                  </a:txBody>
                  <a:tcPr anchor="ctr"/>
                </a:tc>
                <a:tc>
                  <a:txBody>
                    <a:bodyPr/>
                    <a:lstStyle/>
                    <a:p>
                      <a:pPr algn="ctr"/>
                      <a:r>
                        <a:rPr lang="en-US" sz="1400" dirty="0"/>
                        <a:t>Corrosive</a:t>
                      </a:r>
                    </a:p>
                  </a:txBody>
                  <a:tcPr anchor="ctr"/>
                </a:tc>
                <a:extLst>
                  <a:ext uri="{0D108BD9-81ED-4DB2-BD59-A6C34878D82A}">
                    <a16:rowId xmlns:a16="http://schemas.microsoft.com/office/drawing/2014/main" val="2955184083"/>
                  </a:ext>
                </a:extLst>
              </a:tr>
            </a:tbl>
          </a:graphicData>
        </a:graphic>
      </p:graphicFrame>
      <p:pic>
        <p:nvPicPr>
          <p:cNvPr id="7" name="Picture 6" descr="A red and black sign with a fire symbol&#10;&#10;Description automatically generated">
            <a:extLst>
              <a:ext uri="{FF2B5EF4-FFF2-40B4-BE49-F238E27FC236}">
                <a16:creationId xmlns:a16="http://schemas.microsoft.com/office/drawing/2014/main" id="{0050E533-FB7F-4609-DC72-8412195144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56886" y="1568186"/>
            <a:ext cx="232431" cy="231627"/>
          </a:xfrm>
          <a:prstGeom prst="rect">
            <a:avLst/>
          </a:prstGeom>
        </p:spPr>
      </p:pic>
      <p:pic>
        <p:nvPicPr>
          <p:cNvPr id="9" name="Picture 8" descr="A red and black sign with a fire symbol&#10;&#10;Description automatically generated">
            <a:extLst>
              <a:ext uri="{FF2B5EF4-FFF2-40B4-BE49-F238E27FC236}">
                <a16:creationId xmlns:a16="http://schemas.microsoft.com/office/drawing/2014/main" id="{694F244C-8B3E-B4FC-344D-0C53CD4883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49792" y="1999937"/>
            <a:ext cx="232431" cy="231627"/>
          </a:xfrm>
          <a:prstGeom prst="rect">
            <a:avLst/>
          </a:prstGeom>
        </p:spPr>
      </p:pic>
      <p:pic>
        <p:nvPicPr>
          <p:cNvPr id="10" name="Picture 9" descr="A red and black sign with a fire symbol&#10;&#10;Description automatically generated">
            <a:extLst>
              <a:ext uri="{FF2B5EF4-FFF2-40B4-BE49-F238E27FC236}">
                <a16:creationId xmlns:a16="http://schemas.microsoft.com/office/drawing/2014/main" id="{E77BE200-55DB-E5BC-8D1F-5D919FD647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49793" y="2644293"/>
            <a:ext cx="232431" cy="231627"/>
          </a:xfrm>
          <a:prstGeom prst="rect">
            <a:avLst/>
          </a:prstGeom>
        </p:spPr>
      </p:pic>
      <p:pic>
        <p:nvPicPr>
          <p:cNvPr id="14" name="Picture 13">
            <a:extLst>
              <a:ext uri="{FF2B5EF4-FFF2-40B4-BE49-F238E27FC236}">
                <a16:creationId xmlns:a16="http://schemas.microsoft.com/office/drawing/2014/main" id="{973489FF-AD0E-DB7B-DF4D-63D1BA43CE28}"/>
              </a:ext>
            </a:extLst>
          </p:cNvPr>
          <p:cNvPicPr>
            <a:picLocks noChangeAspect="1"/>
          </p:cNvPicPr>
          <p:nvPr/>
        </p:nvPicPr>
        <p:blipFill rotWithShape="1">
          <a:blip r:embed="rId6"/>
          <a:srcRect l="-503"/>
          <a:stretch/>
        </p:blipFill>
        <p:spPr>
          <a:xfrm>
            <a:off x="358056" y="3272393"/>
            <a:ext cx="232431" cy="238608"/>
          </a:xfrm>
          <a:prstGeom prst="rect">
            <a:avLst/>
          </a:prstGeom>
        </p:spPr>
      </p:pic>
      <p:pic>
        <p:nvPicPr>
          <p:cNvPr id="16" name="Picture 15">
            <a:extLst>
              <a:ext uri="{FF2B5EF4-FFF2-40B4-BE49-F238E27FC236}">
                <a16:creationId xmlns:a16="http://schemas.microsoft.com/office/drawing/2014/main" id="{C9BB220B-4EAF-E0BE-AFB3-8AEB8A49015E}"/>
              </a:ext>
            </a:extLst>
          </p:cNvPr>
          <p:cNvPicPr>
            <a:picLocks noChangeAspect="1"/>
          </p:cNvPicPr>
          <p:nvPr/>
        </p:nvPicPr>
        <p:blipFill>
          <a:blip r:embed="rId7"/>
          <a:stretch>
            <a:fillRect/>
          </a:stretch>
        </p:blipFill>
        <p:spPr>
          <a:xfrm>
            <a:off x="357066" y="3892994"/>
            <a:ext cx="234412" cy="242098"/>
          </a:xfrm>
          <a:prstGeom prst="rect">
            <a:avLst/>
          </a:prstGeom>
        </p:spPr>
      </p:pic>
      <p:pic>
        <p:nvPicPr>
          <p:cNvPr id="20" name="Picture 19">
            <a:extLst>
              <a:ext uri="{FF2B5EF4-FFF2-40B4-BE49-F238E27FC236}">
                <a16:creationId xmlns:a16="http://schemas.microsoft.com/office/drawing/2014/main" id="{F3FD5F1B-7287-B69D-C7C5-8ACE82F4D41C}"/>
              </a:ext>
            </a:extLst>
          </p:cNvPr>
          <p:cNvPicPr>
            <a:picLocks noChangeAspect="1"/>
          </p:cNvPicPr>
          <p:nvPr/>
        </p:nvPicPr>
        <p:blipFill>
          <a:blip r:embed="rId8"/>
          <a:stretch>
            <a:fillRect/>
          </a:stretch>
        </p:blipFill>
        <p:spPr>
          <a:xfrm>
            <a:off x="344960" y="4471163"/>
            <a:ext cx="242098" cy="242098"/>
          </a:xfrm>
          <a:prstGeom prst="rect">
            <a:avLst/>
          </a:prstGeom>
        </p:spPr>
      </p:pic>
    </p:spTree>
    <p:extLst>
      <p:ext uri="{BB962C8B-B14F-4D97-AF65-F5344CB8AC3E}">
        <p14:creationId xmlns:p14="http://schemas.microsoft.com/office/powerpoint/2010/main" val="2850056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00800" y="4355703"/>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81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416" y="588963"/>
            <a:ext cx="8400884" cy="783936"/>
          </a:xfrm>
        </p:spPr>
        <p:txBody>
          <a:bodyPr/>
          <a:lstStyle/>
          <a:p>
            <a:pPr algn="l">
              <a:defRPr/>
            </a:pPr>
            <a:r>
              <a:rPr lang="en-US" sz="2800" dirty="0"/>
              <a:t>RSS </a:t>
            </a:r>
            <a:r>
              <a:rPr lang="en-US" sz="2800" i="1" dirty="0">
                <a:solidFill>
                  <a:schemeClr val="accent1">
                    <a:lumMod val="75000"/>
                  </a:schemeClr>
                </a:solidFill>
              </a:rPr>
              <a:t>t</a:t>
            </a:r>
            <a:r>
              <a:rPr lang="en-US" sz="2800" dirty="0">
                <a:solidFill>
                  <a:schemeClr val="accent1">
                    <a:lumMod val="75000"/>
                  </a:schemeClr>
                </a:solidFill>
              </a:rPr>
              <a:t>-butyllithium 1.7 M in pentane </a:t>
            </a:r>
            <a:r>
              <a:rPr lang="en-US" sz="2800" dirty="0"/>
              <a:t>Classifications at UC</a:t>
            </a:r>
          </a:p>
        </p:txBody>
      </p:sp>
      <p:graphicFrame>
        <p:nvGraphicFramePr>
          <p:cNvPr id="13" name="Content Placeholder 12">
            <a:extLst>
              <a:ext uri="{FF2B5EF4-FFF2-40B4-BE49-F238E27FC236}">
                <a16:creationId xmlns:a16="http://schemas.microsoft.com/office/drawing/2014/main" id="{0E7F8443-0C33-F136-7DC5-652027F0716E}"/>
              </a:ext>
            </a:extLst>
          </p:cNvPr>
          <p:cNvGraphicFramePr>
            <a:graphicFrameLocks noGrp="1"/>
          </p:cNvGraphicFramePr>
          <p:nvPr>
            <p:ph idx="1"/>
            <p:extLst>
              <p:ext uri="{D42A27DB-BD31-4B8C-83A1-F6EECF244321}">
                <p14:modId xmlns:p14="http://schemas.microsoft.com/office/powerpoint/2010/main" val="2351517275"/>
              </p:ext>
            </p:extLst>
          </p:nvPr>
        </p:nvGraphicFramePr>
        <p:xfrm>
          <a:off x="457200" y="1657350"/>
          <a:ext cx="8229600" cy="228600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323632349"/>
                    </a:ext>
                  </a:extLst>
                </a:gridCol>
                <a:gridCol w="228600">
                  <a:extLst>
                    <a:ext uri="{9D8B030D-6E8A-4147-A177-3AD203B41FA5}">
                      <a16:colId xmlns:a16="http://schemas.microsoft.com/office/drawing/2014/main" val="3943143507"/>
                    </a:ext>
                  </a:extLst>
                </a:gridCol>
                <a:gridCol w="4038600">
                  <a:extLst>
                    <a:ext uri="{9D8B030D-6E8A-4147-A177-3AD203B41FA5}">
                      <a16:colId xmlns:a16="http://schemas.microsoft.com/office/drawing/2014/main" val="3376807293"/>
                    </a:ext>
                  </a:extLst>
                </a:gridCol>
              </a:tblGrid>
              <a:tr h="370840">
                <a:tc>
                  <a:txBody>
                    <a:bodyPr/>
                    <a:lstStyle/>
                    <a:p>
                      <a:r>
                        <a:rPr lang="en-US" sz="2400" dirty="0"/>
                        <a:t>Fire Code Hazard Class</a:t>
                      </a:r>
                    </a:p>
                  </a:txBody>
                  <a:tcPr/>
                </a:tc>
                <a:tc>
                  <a:txBody>
                    <a:bodyPr/>
                    <a:lstStyle/>
                    <a:p>
                      <a:endParaRPr lang="en-US" sz="2400"/>
                    </a:p>
                  </a:txBody>
                  <a:tcPr/>
                </a:tc>
                <a:tc>
                  <a:txBody>
                    <a:bodyPr/>
                    <a:lstStyle/>
                    <a:p>
                      <a:r>
                        <a:rPr lang="en-US" sz="2400" dirty="0"/>
                        <a:t>MAQ 1st floor B, No Sprinklers </a:t>
                      </a:r>
                    </a:p>
                  </a:txBody>
                  <a:tcPr/>
                </a:tc>
                <a:extLst>
                  <a:ext uri="{0D108BD9-81ED-4DB2-BD59-A6C34878D82A}">
                    <a16:rowId xmlns:a16="http://schemas.microsoft.com/office/drawing/2014/main" val="3589179915"/>
                  </a:ext>
                </a:extLst>
              </a:tr>
              <a:tr h="370840">
                <a:tc>
                  <a:txBody>
                    <a:bodyPr/>
                    <a:lstStyle/>
                    <a:p>
                      <a:r>
                        <a:rPr lang="en-US" sz="2400" dirty="0"/>
                        <a:t>Flammable Liquid : IB, IC</a:t>
                      </a:r>
                    </a:p>
                  </a:txBody>
                  <a:tcPr/>
                </a:tc>
                <a:tc>
                  <a:txBody>
                    <a:bodyPr/>
                    <a:lstStyle/>
                    <a:p>
                      <a:endParaRPr lang="en-US" sz="2400"/>
                    </a:p>
                  </a:txBody>
                  <a:tcPr/>
                </a:tc>
                <a:tc>
                  <a:txBody>
                    <a:bodyPr/>
                    <a:lstStyle/>
                    <a:p>
                      <a:r>
                        <a:rPr lang="en-US" sz="2400" dirty="0"/>
                        <a:t>120 gal</a:t>
                      </a:r>
                    </a:p>
                  </a:txBody>
                  <a:tcPr/>
                </a:tc>
                <a:extLst>
                  <a:ext uri="{0D108BD9-81ED-4DB2-BD59-A6C34878D82A}">
                    <a16:rowId xmlns:a16="http://schemas.microsoft.com/office/drawing/2014/main" val="3013670877"/>
                  </a:ext>
                </a:extLst>
              </a:tr>
              <a:tr h="370840">
                <a:tc>
                  <a:txBody>
                    <a:bodyPr/>
                    <a:lstStyle/>
                    <a:p>
                      <a:r>
                        <a:rPr lang="en-US" sz="2400" dirty="0"/>
                        <a:t>Flammable Liquid : IA, IB, IC</a:t>
                      </a:r>
                    </a:p>
                  </a:txBody>
                  <a:tcPr/>
                </a:tc>
                <a:tc>
                  <a:txBody>
                    <a:bodyPr/>
                    <a:lstStyle/>
                    <a:p>
                      <a:endParaRPr lang="en-US" sz="2400"/>
                    </a:p>
                  </a:txBody>
                  <a:tcPr/>
                </a:tc>
                <a:tc>
                  <a:txBody>
                    <a:bodyPr/>
                    <a:lstStyle/>
                    <a:p>
                      <a:r>
                        <a:rPr lang="en-US" sz="2400" dirty="0"/>
                        <a:t>120 gal</a:t>
                      </a:r>
                    </a:p>
                  </a:txBody>
                  <a:tcPr/>
                </a:tc>
                <a:extLst>
                  <a:ext uri="{0D108BD9-81ED-4DB2-BD59-A6C34878D82A}">
                    <a16:rowId xmlns:a16="http://schemas.microsoft.com/office/drawing/2014/main" val="27283967"/>
                  </a:ext>
                </a:extLst>
              </a:tr>
              <a:tr h="370840">
                <a:tc>
                  <a:txBody>
                    <a:bodyPr/>
                    <a:lstStyle/>
                    <a:p>
                      <a:r>
                        <a:rPr lang="en-US" sz="2400" dirty="0"/>
                        <a:t>Irritant (CFC2001)</a:t>
                      </a:r>
                    </a:p>
                  </a:txBody>
                  <a:tcPr/>
                </a:tc>
                <a:tc>
                  <a:txBody>
                    <a:bodyPr/>
                    <a:lstStyle/>
                    <a:p>
                      <a:endParaRPr lang="en-US" sz="2400" dirty="0"/>
                    </a:p>
                  </a:txBody>
                  <a:tcPr/>
                </a:tc>
                <a:tc>
                  <a:txBody>
                    <a:bodyPr/>
                    <a:lstStyle/>
                    <a:p>
                      <a:r>
                        <a:rPr lang="en-US" sz="2400" dirty="0"/>
                        <a:t>No Limit (2001 CFC)</a:t>
                      </a:r>
                    </a:p>
                  </a:txBody>
                  <a:tcPr/>
                </a:tc>
                <a:extLst>
                  <a:ext uri="{0D108BD9-81ED-4DB2-BD59-A6C34878D82A}">
                    <a16:rowId xmlns:a16="http://schemas.microsoft.com/office/drawing/2014/main" val="4219648904"/>
                  </a:ext>
                </a:extLst>
              </a:tr>
              <a:tr h="370840">
                <a:tc>
                  <a:txBody>
                    <a:bodyPr/>
                    <a:lstStyle/>
                    <a:p>
                      <a:r>
                        <a:rPr lang="en-US" sz="2400" dirty="0"/>
                        <a:t>Other Health Hazard Material</a:t>
                      </a:r>
                    </a:p>
                  </a:txBody>
                  <a:tcPr/>
                </a:tc>
                <a:tc>
                  <a:txBody>
                    <a:bodyPr/>
                    <a:lstStyle/>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No Limit (2001 CFC)</a:t>
                      </a:r>
                    </a:p>
                  </a:txBody>
                  <a:tcPr/>
                </a:tc>
                <a:extLst>
                  <a:ext uri="{0D108BD9-81ED-4DB2-BD59-A6C34878D82A}">
                    <a16:rowId xmlns:a16="http://schemas.microsoft.com/office/drawing/2014/main" val="103724507"/>
                  </a:ext>
                </a:extLst>
              </a:tr>
            </a:tbl>
          </a:graphicData>
        </a:graphic>
      </p:graphicFrame>
    </p:spTree>
    <p:extLst>
      <p:ext uri="{BB962C8B-B14F-4D97-AF65-F5344CB8AC3E}">
        <p14:creationId xmlns:p14="http://schemas.microsoft.com/office/powerpoint/2010/main" val="34811750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81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l">
              <a:defRPr/>
            </a:pPr>
            <a:r>
              <a:rPr lang="en-US" dirty="0">
                <a:solidFill>
                  <a:srgbClr val="676A55"/>
                </a:solidFill>
                <a:effectLst>
                  <a:outerShdw blurRad="50800" dist="38100" dir="2700000" algn="tl" rotWithShape="0">
                    <a:prstClr val="black">
                      <a:alpha val="40000"/>
                    </a:prstClr>
                  </a:outerShdw>
                </a:effectLst>
                <a:latin typeface="Corbel"/>
              </a:rPr>
              <a:t>Let’s classify </a:t>
            </a:r>
            <a:r>
              <a:rPr lang="en-US" dirty="0">
                <a:solidFill>
                  <a:srgbClr val="676A55"/>
                </a:solidFill>
                <a:effectLst>
                  <a:outerShdw blurRad="50800" dist="38100" dir="2700000" algn="tl" rotWithShape="0">
                    <a:prstClr val="black">
                      <a:alpha val="40000"/>
                    </a:prstClr>
                  </a:outerShdw>
                </a:effectLst>
                <a:latin typeface="Corbel"/>
                <a:sym typeface="Wingdings" panose="05000000000000000000" pitchFamily="2" charset="2"/>
              </a:rPr>
              <a:t></a:t>
            </a:r>
            <a:endParaRPr lang="en-US" dirty="0"/>
          </a:p>
        </p:txBody>
      </p:sp>
      <p:sp>
        <p:nvSpPr>
          <p:cNvPr id="48134" name="Content Placeholder 2"/>
          <p:cNvSpPr>
            <a:spLocks noGrp="1"/>
          </p:cNvSpPr>
          <p:nvPr>
            <p:ph idx="1"/>
          </p:nvPr>
        </p:nvSpPr>
        <p:spPr/>
        <p:txBody>
          <a:bodyPr/>
          <a:lstStyle/>
          <a:p>
            <a:pPr>
              <a:buFont typeface="Wingdings" panose="05000000000000000000" pitchFamily="2" charset="2"/>
              <a:buChar char="ü"/>
            </a:pPr>
            <a:r>
              <a:rPr lang="en-US" sz="4000" dirty="0" err="1"/>
              <a:t>dibenzylamine</a:t>
            </a:r>
            <a:endParaRPr lang="en-US" sz="4000" dirty="0"/>
          </a:p>
          <a:p>
            <a:pPr>
              <a:buFont typeface="Wingdings" panose="05000000000000000000" pitchFamily="2" charset="2"/>
              <a:buChar char="ü"/>
            </a:pPr>
            <a:r>
              <a:rPr lang="en-US" altLang="en-US" sz="4000" dirty="0"/>
              <a:t>ethyl alcohol</a:t>
            </a:r>
          </a:p>
          <a:p>
            <a:pPr>
              <a:buFont typeface="Wingdings" panose="05000000000000000000" pitchFamily="2" charset="2"/>
              <a:buChar char="ü"/>
            </a:pPr>
            <a:r>
              <a:rPr lang="en-US" altLang="en-US" sz="4000" dirty="0"/>
              <a:t>tert-butyllithium</a:t>
            </a:r>
          </a:p>
          <a:p>
            <a:r>
              <a:rPr lang="en-US" altLang="en-US" sz="4000" dirty="0"/>
              <a:t>acetone</a:t>
            </a:r>
          </a:p>
        </p:txBody>
      </p:sp>
      <p:pic>
        <p:nvPicPr>
          <p:cNvPr id="3" name="Picture 2">
            <a:extLst>
              <a:ext uri="{FF2B5EF4-FFF2-40B4-BE49-F238E27FC236}">
                <a16:creationId xmlns:a16="http://schemas.microsoft.com/office/drawing/2014/main" id="{4D1DEAF6-F322-5D94-9418-C766D0CB3AF6}"/>
              </a:ext>
            </a:extLst>
          </p:cNvPr>
          <p:cNvPicPr>
            <a:picLocks noChangeAspect="1"/>
          </p:cNvPicPr>
          <p:nvPr/>
        </p:nvPicPr>
        <p:blipFill rotWithShape="1">
          <a:blip r:embed="rId4"/>
          <a:srcRect b="46431"/>
          <a:stretch/>
        </p:blipFill>
        <p:spPr>
          <a:xfrm>
            <a:off x="4396519" y="1200150"/>
            <a:ext cx="1778278" cy="693570"/>
          </a:xfrm>
          <a:prstGeom prst="rect">
            <a:avLst/>
          </a:prstGeom>
        </p:spPr>
      </p:pic>
      <p:pic>
        <p:nvPicPr>
          <p:cNvPr id="8" name="Picture 7">
            <a:extLst>
              <a:ext uri="{FF2B5EF4-FFF2-40B4-BE49-F238E27FC236}">
                <a16:creationId xmlns:a16="http://schemas.microsoft.com/office/drawing/2014/main" id="{91622B37-90CA-BC2A-C4C0-92001BD727FC}"/>
              </a:ext>
            </a:extLst>
          </p:cNvPr>
          <p:cNvPicPr>
            <a:picLocks noChangeAspect="1"/>
          </p:cNvPicPr>
          <p:nvPr/>
        </p:nvPicPr>
        <p:blipFill rotWithShape="1">
          <a:blip r:embed="rId5"/>
          <a:srcRect l="6772" t="15509" b="6445"/>
          <a:stretch/>
        </p:blipFill>
        <p:spPr>
          <a:xfrm>
            <a:off x="3857808" y="1952589"/>
            <a:ext cx="1428383" cy="609600"/>
          </a:xfrm>
          <a:prstGeom prst="rect">
            <a:avLst/>
          </a:prstGeom>
        </p:spPr>
      </p:pic>
      <p:pic>
        <p:nvPicPr>
          <p:cNvPr id="12" name="Picture 11">
            <a:extLst>
              <a:ext uri="{FF2B5EF4-FFF2-40B4-BE49-F238E27FC236}">
                <a16:creationId xmlns:a16="http://schemas.microsoft.com/office/drawing/2014/main" id="{BED9B0E6-82E3-3913-1EAB-B67C63BC5CAF}"/>
              </a:ext>
            </a:extLst>
          </p:cNvPr>
          <p:cNvPicPr>
            <a:picLocks noChangeAspect="1"/>
          </p:cNvPicPr>
          <p:nvPr/>
        </p:nvPicPr>
        <p:blipFill>
          <a:blip r:embed="rId6"/>
          <a:stretch>
            <a:fillRect/>
          </a:stretch>
        </p:blipFill>
        <p:spPr>
          <a:xfrm>
            <a:off x="5588052" y="2128696"/>
            <a:ext cx="1100290" cy="1286053"/>
          </a:xfrm>
          <a:prstGeom prst="rect">
            <a:avLst/>
          </a:prstGeom>
        </p:spPr>
      </p:pic>
      <p:pic>
        <p:nvPicPr>
          <p:cNvPr id="14" name="Picture 13">
            <a:extLst>
              <a:ext uri="{FF2B5EF4-FFF2-40B4-BE49-F238E27FC236}">
                <a16:creationId xmlns:a16="http://schemas.microsoft.com/office/drawing/2014/main" id="{9FBF97D3-A0C3-130E-A778-7DDB5DE3BE8E}"/>
              </a:ext>
            </a:extLst>
          </p:cNvPr>
          <p:cNvPicPr>
            <a:picLocks noChangeAspect="1"/>
          </p:cNvPicPr>
          <p:nvPr/>
        </p:nvPicPr>
        <p:blipFill>
          <a:blip r:embed="rId7"/>
          <a:stretch>
            <a:fillRect/>
          </a:stretch>
        </p:blipFill>
        <p:spPr>
          <a:xfrm>
            <a:off x="6519710" y="2850291"/>
            <a:ext cx="1100290" cy="262454"/>
          </a:xfrm>
          <a:prstGeom prst="rect">
            <a:avLst/>
          </a:prstGeom>
        </p:spPr>
      </p:pic>
      <p:pic>
        <p:nvPicPr>
          <p:cNvPr id="16" name="Picture 15">
            <a:extLst>
              <a:ext uri="{FF2B5EF4-FFF2-40B4-BE49-F238E27FC236}">
                <a16:creationId xmlns:a16="http://schemas.microsoft.com/office/drawing/2014/main" id="{78D05E0A-A8B8-9176-9253-5176AD92722C}"/>
              </a:ext>
            </a:extLst>
          </p:cNvPr>
          <p:cNvPicPr>
            <a:picLocks noChangeAspect="1"/>
          </p:cNvPicPr>
          <p:nvPr/>
        </p:nvPicPr>
        <p:blipFill>
          <a:blip r:embed="rId8"/>
          <a:stretch>
            <a:fillRect/>
          </a:stretch>
        </p:blipFill>
        <p:spPr>
          <a:xfrm>
            <a:off x="2781300" y="3347628"/>
            <a:ext cx="1204505" cy="1097437"/>
          </a:xfrm>
          <a:prstGeom prst="rect">
            <a:avLst/>
          </a:prstGeom>
        </p:spPr>
      </p:pic>
    </p:spTree>
    <p:extLst>
      <p:ext uri="{BB962C8B-B14F-4D97-AF65-F5344CB8AC3E}">
        <p14:creationId xmlns:p14="http://schemas.microsoft.com/office/powerpoint/2010/main" val="1438462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81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06375"/>
            <a:ext cx="2438400" cy="857250"/>
          </a:xfrm>
        </p:spPr>
        <p:txBody>
          <a:bodyPr/>
          <a:lstStyle/>
          <a:p>
            <a:pPr algn="l">
              <a:defRPr/>
            </a:pPr>
            <a:r>
              <a:rPr lang="en-US" dirty="0">
                <a:solidFill>
                  <a:srgbClr val="676A55"/>
                </a:solidFill>
                <a:effectLst>
                  <a:outerShdw blurRad="50800" dist="38100" dir="2700000" algn="tl" rotWithShape="0">
                    <a:prstClr val="black">
                      <a:alpha val="40000"/>
                    </a:prstClr>
                  </a:outerShdw>
                </a:effectLst>
                <a:latin typeface="Corbel"/>
              </a:rPr>
              <a:t>Acetone</a:t>
            </a:r>
            <a:endParaRPr lang="en-US" dirty="0"/>
          </a:p>
        </p:txBody>
      </p:sp>
      <p:sp>
        <p:nvSpPr>
          <p:cNvPr id="48134" name="Content Placeholder 2"/>
          <p:cNvSpPr>
            <a:spLocks noGrp="1"/>
          </p:cNvSpPr>
          <p:nvPr>
            <p:ph idx="1"/>
          </p:nvPr>
        </p:nvSpPr>
        <p:spPr>
          <a:xfrm>
            <a:off x="470452" y="1055177"/>
            <a:ext cx="8229600" cy="3394075"/>
          </a:xfrm>
        </p:spPr>
        <p:txBody>
          <a:bodyPr>
            <a:normAutofit fontScale="92500" lnSpcReduction="20000"/>
          </a:bodyPr>
          <a:lstStyle/>
          <a:p>
            <a:r>
              <a:rPr lang="en-US" altLang="en-US" dirty="0"/>
              <a:t>Sigma-Aldrich</a:t>
            </a:r>
          </a:p>
          <a:p>
            <a:r>
              <a:rPr lang="en-US" altLang="en-US" dirty="0"/>
              <a:t>Highly flammable liquid and vapor.</a:t>
            </a:r>
          </a:p>
          <a:p>
            <a:pPr lvl="1"/>
            <a:r>
              <a:rPr lang="en-US" altLang="en-US" dirty="0"/>
              <a:t>Flammable liquids (Cat 2), H225</a:t>
            </a:r>
          </a:p>
          <a:p>
            <a:r>
              <a:rPr lang="en-US" dirty="0"/>
              <a:t>Causes serious eye irritation.</a:t>
            </a:r>
          </a:p>
          <a:p>
            <a:pPr lvl="1"/>
            <a:r>
              <a:rPr lang="en-US" dirty="0"/>
              <a:t>Eye irritation (Cat 2A), H319</a:t>
            </a:r>
          </a:p>
          <a:p>
            <a:r>
              <a:rPr lang="en-US" altLang="en-US" dirty="0"/>
              <a:t>May cause drowsiness or dizziness.</a:t>
            </a:r>
          </a:p>
          <a:p>
            <a:pPr lvl="1"/>
            <a:r>
              <a:rPr lang="en-US" altLang="en-US" dirty="0"/>
              <a:t>Specific target organ toxicity - single exposure (Cat 3), Central nervous system, H336</a:t>
            </a:r>
          </a:p>
          <a:p>
            <a:endParaRPr lang="en-US" altLang="en-US" dirty="0"/>
          </a:p>
        </p:txBody>
      </p:sp>
      <p:pic>
        <p:nvPicPr>
          <p:cNvPr id="4" name="Picture 3">
            <a:extLst>
              <a:ext uri="{FF2B5EF4-FFF2-40B4-BE49-F238E27FC236}">
                <a16:creationId xmlns:a16="http://schemas.microsoft.com/office/drawing/2014/main" id="{40F879C0-BA41-AA7E-A28A-F72E51490EFB}"/>
              </a:ext>
            </a:extLst>
          </p:cNvPr>
          <p:cNvPicPr>
            <a:picLocks noChangeAspect="1"/>
          </p:cNvPicPr>
          <p:nvPr/>
        </p:nvPicPr>
        <p:blipFill>
          <a:blip r:embed="rId4"/>
          <a:stretch>
            <a:fillRect/>
          </a:stretch>
        </p:blipFill>
        <p:spPr>
          <a:xfrm>
            <a:off x="2971800" y="338901"/>
            <a:ext cx="978438" cy="555656"/>
          </a:xfrm>
          <a:prstGeom prst="rect">
            <a:avLst/>
          </a:prstGeom>
        </p:spPr>
      </p:pic>
    </p:spTree>
    <p:extLst>
      <p:ext uri="{BB962C8B-B14F-4D97-AF65-F5344CB8AC3E}">
        <p14:creationId xmlns:p14="http://schemas.microsoft.com/office/powerpoint/2010/main" val="12290119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00800" y="4355703"/>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81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416" y="588963"/>
            <a:ext cx="8400884" cy="783936"/>
          </a:xfrm>
        </p:spPr>
        <p:txBody>
          <a:bodyPr/>
          <a:lstStyle/>
          <a:p>
            <a:pPr algn="l">
              <a:defRPr/>
            </a:pPr>
            <a:r>
              <a:rPr lang="en-US" sz="2800" dirty="0"/>
              <a:t>RSS </a:t>
            </a:r>
            <a:r>
              <a:rPr lang="en-US" sz="2800" i="1" dirty="0">
                <a:solidFill>
                  <a:schemeClr val="accent1">
                    <a:lumMod val="75000"/>
                  </a:schemeClr>
                </a:solidFill>
              </a:rPr>
              <a:t>Acetone </a:t>
            </a:r>
            <a:r>
              <a:rPr lang="en-US" sz="2800" dirty="0"/>
              <a:t>Classifications at UC</a:t>
            </a:r>
          </a:p>
        </p:txBody>
      </p:sp>
      <p:graphicFrame>
        <p:nvGraphicFramePr>
          <p:cNvPr id="13" name="Content Placeholder 12">
            <a:extLst>
              <a:ext uri="{FF2B5EF4-FFF2-40B4-BE49-F238E27FC236}">
                <a16:creationId xmlns:a16="http://schemas.microsoft.com/office/drawing/2014/main" id="{0E7F8443-0C33-F136-7DC5-652027F0716E}"/>
              </a:ext>
            </a:extLst>
          </p:cNvPr>
          <p:cNvGraphicFramePr>
            <a:graphicFrameLocks noGrp="1"/>
          </p:cNvGraphicFramePr>
          <p:nvPr>
            <p:ph idx="1"/>
            <p:extLst>
              <p:ext uri="{D42A27DB-BD31-4B8C-83A1-F6EECF244321}">
                <p14:modId xmlns:p14="http://schemas.microsoft.com/office/powerpoint/2010/main" val="2297503955"/>
              </p:ext>
            </p:extLst>
          </p:nvPr>
        </p:nvGraphicFramePr>
        <p:xfrm>
          <a:off x="457200" y="1657350"/>
          <a:ext cx="8229600" cy="228600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323632349"/>
                    </a:ext>
                  </a:extLst>
                </a:gridCol>
                <a:gridCol w="228600">
                  <a:extLst>
                    <a:ext uri="{9D8B030D-6E8A-4147-A177-3AD203B41FA5}">
                      <a16:colId xmlns:a16="http://schemas.microsoft.com/office/drawing/2014/main" val="3943143507"/>
                    </a:ext>
                  </a:extLst>
                </a:gridCol>
                <a:gridCol w="4038600">
                  <a:extLst>
                    <a:ext uri="{9D8B030D-6E8A-4147-A177-3AD203B41FA5}">
                      <a16:colId xmlns:a16="http://schemas.microsoft.com/office/drawing/2014/main" val="3376807293"/>
                    </a:ext>
                  </a:extLst>
                </a:gridCol>
              </a:tblGrid>
              <a:tr h="370840">
                <a:tc>
                  <a:txBody>
                    <a:bodyPr/>
                    <a:lstStyle/>
                    <a:p>
                      <a:r>
                        <a:rPr lang="en-US" sz="2400" dirty="0"/>
                        <a:t>Fire Code Hazard Class</a:t>
                      </a:r>
                    </a:p>
                  </a:txBody>
                  <a:tcPr/>
                </a:tc>
                <a:tc>
                  <a:txBody>
                    <a:bodyPr/>
                    <a:lstStyle/>
                    <a:p>
                      <a:endParaRPr lang="en-US" sz="2400"/>
                    </a:p>
                  </a:txBody>
                  <a:tcPr/>
                </a:tc>
                <a:tc>
                  <a:txBody>
                    <a:bodyPr/>
                    <a:lstStyle/>
                    <a:p>
                      <a:r>
                        <a:rPr lang="en-US" sz="2400" dirty="0"/>
                        <a:t>MAQ 1st floor B, No Sprinklers </a:t>
                      </a:r>
                    </a:p>
                  </a:txBody>
                  <a:tcPr/>
                </a:tc>
                <a:extLst>
                  <a:ext uri="{0D108BD9-81ED-4DB2-BD59-A6C34878D82A}">
                    <a16:rowId xmlns:a16="http://schemas.microsoft.com/office/drawing/2014/main" val="3589179915"/>
                  </a:ext>
                </a:extLst>
              </a:tr>
              <a:tr h="370840">
                <a:tc>
                  <a:txBody>
                    <a:bodyPr/>
                    <a:lstStyle/>
                    <a:p>
                      <a:r>
                        <a:rPr lang="en-US" sz="2400" dirty="0"/>
                        <a:t>Flammable Liquid : IB, IC</a:t>
                      </a:r>
                    </a:p>
                  </a:txBody>
                  <a:tcPr/>
                </a:tc>
                <a:tc>
                  <a:txBody>
                    <a:bodyPr/>
                    <a:lstStyle/>
                    <a:p>
                      <a:endParaRPr lang="en-US" sz="2400"/>
                    </a:p>
                  </a:txBody>
                  <a:tcPr/>
                </a:tc>
                <a:tc>
                  <a:txBody>
                    <a:bodyPr/>
                    <a:lstStyle/>
                    <a:p>
                      <a:r>
                        <a:rPr lang="en-US" sz="2400" dirty="0"/>
                        <a:t>120 gal</a:t>
                      </a:r>
                    </a:p>
                  </a:txBody>
                  <a:tcPr/>
                </a:tc>
                <a:extLst>
                  <a:ext uri="{0D108BD9-81ED-4DB2-BD59-A6C34878D82A}">
                    <a16:rowId xmlns:a16="http://schemas.microsoft.com/office/drawing/2014/main" val="3013670877"/>
                  </a:ext>
                </a:extLst>
              </a:tr>
              <a:tr h="370840">
                <a:tc>
                  <a:txBody>
                    <a:bodyPr/>
                    <a:lstStyle/>
                    <a:p>
                      <a:r>
                        <a:rPr lang="en-US" sz="2400" dirty="0"/>
                        <a:t>Flammable Liquid : IA, IB, IC</a:t>
                      </a:r>
                    </a:p>
                  </a:txBody>
                  <a:tcPr/>
                </a:tc>
                <a:tc>
                  <a:txBody>
                    <a:bodyPr/>
                    <a:lstStyle/>
                    <a:p>
                      <a:endParaRPr lang="en-US" sz="2400"/>
                    </a:p>
                  </a:txBody>
                  <a:tcPr/>
                </a:tc>
                <a:tc>
                  <a:txBody>
                    <a:bodyPr/>
                    <a:lstStyle/>
                    <a:p>
                      <a:r>
                        <a:rPr lang="en-US" sz="2400" dirty="0"/>
                        <a:t>120 gal</a:t>
                      </a:r>
                    </a:p>
                  </a:txBody>
                  <a:tcPr/>
                </a:tc>
                <a:extLst>
                  <a:ext uri="{0D108BD9-81ED-4DB2-BD59-A6C34878D82A}">
                    <a16:rowId xmlns:a16="http://schemas.microsoft.com/office/drawing/2014/main" val="27283967"/>
                  </a:ext>
                </a:extLst>
              </a:tr>
              <a:tr h="370840">
                <a:tc>
                  <a:txBody>
                    <a:bodyPr/>
                    <a:lstStyle/>
                    <a:p>
                      <a:r>
                        <a:rPr lang="en-US" sz="2400" dirty="0"/>
                        <a:t>Irritant (CFC2001)</a:t>
                      </a:r>
                    </a:p>
                  </a:txBody>
                  <a:tcPr/>
                </a:tc>
                <a:tc>
                  <a:txBody>
                    <a:bodyPr/>
                    <a:lstStyle/>
                    <a:p>
                      <a:endParaRPr lang="en-US" sz="2400" dirty="0"/>
                    </a:p>
                  </a:txBody>
                  <a:tcPr/>
                </a:tc>
                <a:tc>
                  <a:txBody>
                    <a:bodyPr/>
                    <a:lstStyle/>
                    <a:p>
                      <a:r>
                        <a:rPr lang="en-US" sz="2400" dirty="0"/>
                        <a:t>No Limit (2001 CFC)</a:t>
                      </a:r>
                    </a:p>
                  </a:txBody>
                  <a:tcPr/>
                </a:tc>
                <a:extLst>
                  <a:ext uri="{0D108BD9-81ED-4DB2-BD59-A6C34878D82A}">
                    <a16:rowId xmlns:a16="http://schemas.microsoft.com/office/drawing/2014/main" val="3061256900"/>
                  </a:ext>
                </a:extLst>
              </a:tr>
              <a:tr h="370840">
                <a:tc>
                  <a:txBody>
                    <a:bodyPr/>
                    <a:lstStyle/>
                    <a:p>
                      <a:r>
                        <a:rPr lang="en-US" sz="2400" dirty="0"/>
                        <a:t>Other Health Hazard Material</a:t>
                      </a:r>
                    </a:p>
                  </a:txBody>
                  <a:tcPr/>
                </a:tc>
                <a:tc>
                  <a:txBody>
                    <a:bodyPr/>
                    <a:lstStyle/>
                    <a:p>
                      <a:endParaRPr lang="en-US" sz="2400" dirty="0"/>
                    </a:p>
                  </a:txBody>
                  <a:tcPr/>
                </a:tc>
                <a:tc>
                  <a:txBody>
                    <a:bodyPr/>
                    <a:lstStyle/>
                    <a:p>
                      <a:r>
                        <a:rPr lang="en-US" sz="2400" dirty="0"/>
                        <a:t>Not Included</a:t>
                      </a:r>
                    </a:p>
                  </a:txBody>
                  <a:tcPr/>
                </a:tc>
                <a:extLst>
                  <a:ext uri="{0D108BD9-81ED-4DB2-BD59-A6C34878D82A}">
                    <a16:rowId xmlns:a16="http://schemas.microsoft.com/office/drawing/2014/main" val="4219648904"/>
                  </a:ext>
                </a:extLst>
              </a:tr>
            </a:tbl>
          </a:graphicData>
        </a:graphic>
      </p:graphicFrame>
    </p:spTree>
    <p:extLst>
      <p:ext uri="{BB962C8B-B14F-4D97-AF65-F5344CB8AC3E}">
        <p14:creationId xmlns:p14="http://schemas.microsoft.com/office/powerpoint/2010/main" val="9358229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81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l">
              <a:defRPr/>
            </a:pPr>
            <a:r>
              <a:rPr lang="en-US" dirty="0">
                <a:solidFill>
                  <a:srgbClr val="676A55"/>
                </a:solidFill>
                <a:effectLst>
                  <a:outerShdw blurRad="50800" dist="38100" dir="2700000" algn="tl" rotWithShape="0">
                    <a:prstClr val="black">
                      <a:alpha val="40000"/>
                    </a:prstClr>
                  </a:outerShdw>
                </a:effectLst>
                <a:latin typeface="Corbel"/>
              </a:rPr>
              <a:t>Let’s classify </a:t>
            </a:r>
            <a:r>
              <a:rPr lang="en-US" dirty="0">
                <a:solidFill>
                  <a:srgbClr val="676A55"/>
                </a:solidFill>
                <a:effectLst>
                  <a:outerShdw blurRad="50800" dist="38100" dir="2700000" algn="tl" rotWithShape="0">
                    <a:prstClr val="black">
                      <a:alpha val="40000"/>
                    </a:prstClr>
                  </a:outerShdw>
                </a:effectLst>
                <a:latin typeface="Corbel"/>
                <a:sym typeface="Wingdings" panose="05000000000000000000" pitchFamily="2" charset="2"/>
              </a:rPr>
              <a:t></a:t>
            </a:r>
            <a:endParaRPr lang="en-US" dirty="0"/>
          </a:p>
        </p:txBody>
      </p:sp>
      <p:sp>
        <p:nvSpPr>
          <p:cNvPr id="48134" name="Content Placeholder 2"/>
          <p:cNvSpPr>
            <a:spLocks noGrp="1"/>
          </p:cNvSpPr>
          <p:nvPr>
            <p:ph idx="1"/>
          </p:nvPr>
        </p:nvSpPr>
        <p:spPr/>
        <p:txBody>
          <a:bodyPr/>
          <a:lstStyle/>
          <a:p>
            <a:pPr>
              <a:buFont typeface="Wingdings" panose="05000000000000000000" pitchFamily="2" charset="2"/>
              <a:buChar char="ü"/>
            </a:pPr>
            <a:r>
              <a:rPr lang="en-US" sz="4000" dirty="0" err="1"/>
              <a:t>dibenzylamine</a:t>
            </a:r>
            <a:endParaRPr lang="en-US" sz="4000" dirty="0"/>
          </a:p>
          <a:p>
            <a:pPr>
              <a:buFont typeface="Wingdings" panose="05000000000000000000" pitchFamily="2" charset="2"/>
              <a:buChar char="ü"/>
            </a:pPr>
            <a:r>
              <a:rPr lang="en-US" altLang="en-US" sz="4000" dirty="0"/>
              <a:t>ethyl alcohol</a:t>
            </a:r>
          </a:p>
          <a:p>
            <a:pPr>
              <a:buFont typeface="Wingdings" panose="05000000000000000000" pitchFamily="2" charset="2"/>
              <a:buChar char="ü"/>
            </a:pPr>
            <a:r>
              <a:rPr lang="en-US" altLang="en-US" sz="4000" dirty="0"/>
              <a:t>tert-butyllithium</a:t>
            </a:r>
          </a:p>
          <a:p>
            <a:pPr>
              <a:buFont typeface="Wingdings" panose="05000000000000000000" pitchFamily="2" charset="2"/>
              <a:buChar char="ü"/>
            </a:pPr>
            <a:r>
              <a:rPr lang="en-US" altLang="en-US" sz="4000" dirty="0"/>
              <a:t>acetone</a:t>
            </a:r>
          </a:p>
        </p:txBody>
      </p:sp>
      <p:pic>
        <p:nvPicPr>
          <p:cNvPr id="3" name="Picture 2">
            <a:extLst>
              <a:ext uri="{FF2B5EF4-FFF2-40B4-BE49-F238E27FC236}">
                <a16:creationId xmlns:a16="http://schemas.microsoft.com/office/drawing/2014/main" id="{4D1DEAF6-F322-5D94-9418-C766D0CB3AF6}"/>
              </a:ext>
            </a:extLst>
          </p:cNvPr>
          <p:cNvPicPr>
            <a:picLocks noChangeAspect="1"/>
          </p:cNvPicPr>
          <p:nvPr/>
        </p:nvPicPr>
        <p:blipFill rotWithShape="1">
          <a:blip r:embed="rId4"/>
          <a:srcRect b="46431"/>
          <a:stretch/>
        </p:blipFill>
        <p:spPr>
          <a:xfrm>
            <a:off x="4396519" y="1200150"/>
            <a:ext cx="1778278" cy="693570"/>
          </a:xfrm>
          <a:prstGeom prst="rect">
            <a:avLst/>
          </a:prstGeom>
        </p:spPr>
      </p:pic>
      <p:pic>
        <p:nvPicPr>
          <p:cNvPr id="8" name="Picture 7">
            <a:extLst>
              <a:ext uri="{FF2B5EF4-FFF2-40B4-BE49-F238E27FC236}">
                <a16:creationId xmlns:a16="http://schemas.microsoft.com/office/drawing/2014/main" id="{91622B37-90CA-BC2A-C4C0-92001BD727FC}"/>
              </a:ext>
            </a:extLst>
          </p:cNvPr>
          <p:cNvPicPr>
            <a:picLocks noChangeAspect="1"/>
          </p:cNvPicPr>
          <p:nvPr/>
        </p:nvPicPr>
        <p:blipFill rotWithShape="1">
          <a:blip r:embed="rId5"/>
          <a:srcRect l="6772" t="15509" b="6445"/>
          <a:stretch/>
        </p:blipFill>
        <p:spPr>
          <a:xfrm>
            <a:off x="3857808" y="1952589"/>
            <a:ext cx="1428383" cy="609600"/>
          </a:xfrm>
          <a:prstGeom prst="rect">
            <a:avLst/>
          </a:prstGeom>
        </p:spPr>
      </p:pic>
      <p:pic>
        <p:nvPicPr>
          <p:cNvPr id="12" name="Picture 11">
            <a:extLst>
              <a:ext uri="{FF2B5EF4-FFF2-40B4-BE49-F238E27FC236}">
                <a16:creationId xmlns:a16="http://schemas.microsoft.com/office/drawing/2014/main" id="{BED9B0E6-82E3-3913-1EAB-B67C63BC5CAF}"/>
              </a:ext>
            </a:extLst>
          </p:cNvPr>
          <p:cNvPicPr>
            <a:picLocks noChangeAspect="1"/>
          </p:cNvPicPr>
          <p:nvPr/>
        </p:nvPicPr>
        <p:blipFill>
          <a:blip r:embed="rId6"/>
          <a:stretch>
            <a:fillRect/>
          </a:stretch>
        </p:blipFill>
        <p:spPr>
          <a:xfrm>
            <a:off x="5588052" y="2128696"/>
            <a:ext cx="1100290" cy="1286053"/>
          </a:xfrm>
          <a:prstGeom prst="rect">
            <a:avLst/>
          </a:prstGeom>
        </p:spPr>
      </p:pic>
      <p:pic>
        <p:nvPicPr>
          <p:cNvPr id="14" name="Picture 13">
            <a:extLst>
              <a:ext uri="{FF2B5EF4-FFF2-40B4-BE49-F238E27FC236}">
                <a16:creationId xmlns:a16="http://schemas.microsoft.com/office/drawing/2014/main" id="{9FBF97D3-A0C3-130E-A778-7DDB5DE3BE8E}"/>
              </a:ext>
            </a:extLst>
          </p:cNvPr>
          <p:cNvPicPr>
            <a:picLocks noChangeAspect="1"/>
          </p:cNvPicPr>
          <p:nvPr/>
        </p:nvPicPr>
        <p:blipFill>
          <a:blip r:embed="rId7"/>
          <a:stretch>
            <a:fillRect/>
          </a:stretch>
        </p:blipFill>
        <p:spPr>
          <a:xfrm>
            <a:off x="6519710" y="2850291"/>
            <a:ext cx="1100290" cy="262454"/>
          </a:xfrm>
          <a:prstGeom prst="rect">
            <a:avLst/>
          </a:prstGeom>
        </p:spPr>
      </p:pic>
      <p:pic>
        <p:nvPicPr>
          <p:cNvPr id="16" name="Picture 15">
            <a:extLst>
              <a:ext uri="{FF2B5EF4-FFF2-40B4-BE49-F238E27FC236}">
                <a16:creationId xmlns:a16="http://schemas.microsoft.com/office/drawing/2014/main" id="{78D05E0A-A8B8-9176-9253-5176AD92722C}"/>
              </a:ext>
            </a:extLst>
          </p:cNvPr>
          <p:cNvPicPr>
            <a:picLocks noChangeAspect="1"/>
          </p:cNvPicPr>
          <p:nvPr/>
        </p:nvPicPr>
        <p:blipFill>
          <a:blip r:embed="rId8"/>
          <a:stretch>
            <a:fillRect/>
          </a:stretch>
        </p:blipFill>
        <p:spPr>
          <a:xfrm>
            <a:off x="2781300" y="3347628"/>
            <a:ext cx="1204505" cy="1097437"/>
          </a:xfrm>
          <a:prstGeom prst="rect">
            <a:avLst/>
          </a:prstGeom>
        </p:spPr>
      </p:pic>
    </p:spTree>
    <p:extLst>
      <p:ext uri="{BB962C8B-B14F-4D97-AF65-F5344CB8AC3E}">
        <p14:creationId xmlns:p14="http://schemas.microsoft.com/office/powerpoint/2010/main" val="28363814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481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68300" y="163846"/>
            <a:ext cx="6337300" cy="712950"/>
          </a:xfrm>
        </p:spPr>
        <p:txBody>
          <a:bodyPr/>
          <a:lstStyle/>
          <a:p>
            <a:pPr algn="l">
              <a:defRPr/>
            </a:pPr>
            <a:r>
              <a:rPr lang="en-US" sz="3600" dirty="0">
                <a:solidFill>
                  <a:srgbClr val="676A55"/>
                </a:solidFill>
                <a:effectLst>
                  <a:outerShdw blurRad="50800" dist="38100" dir="2700000" algn="tl" rotWithShape="0">
                    <a:prstClr val="black">
                      <a:alpha val="40000"/>
                    </a:prstClr>
                  </a:outerShdw>
                </a:effectLst>
                <a:latin typeface="Corbel"/>
              </a:rPr>
              <a:t>Common Chemicals </a:t>
            </a:r>
            <a:r>
              <a:rPr lang="en-US" sz="3600" i="1" dirty="0">
                <a:solidFill>
                  <a:srgbClr val="676A55"/>
                </a:solidFill>
                <a:effectLst>
                  <a:outerShdw blurRad="50800" dist="38100" dir="2700000" algn="tl" rotWithShape="0">
                    <a:prstClr val="black">
                      <a:alpha val="40000"/>
                    </a:prstClr>
                  </a:outerShdw>
                </a:effectLst>
                <a:latin typeface="Corbel"/>
              </a:rPr>
              <a:t>Extra Credit</a:t>
            </a:r>
            <a:endParaRPr lang="en-US" sz="3600" i="1" dirty="0"/>
          </a:p>
        </p:txBody>
      </p:sp>
      <p:sp>
        <p:nvSpPr>
          <p:cNvPr id="3" name="TextBox 2"/>
          <p:cNvSpPr txBox="1"/>
          <p:nvPr/>
        </p:nvSpPr>
        <p:spPr>
          <a:xfrm>
            <a:off x="228600" y="971550"/>
            <a:ext cx="2870200" cy="1938992"/>
          </a:xfrm>
          <a:prstGeom prst="rect">
            <a:avLst/>
          </a:prstGeom>
          <a:noFill/>
        </p:spPr>
        <p:txBody>
          <a:bodyPr wrap="square" rtlCol="0">
            <a:spAutoFit/>
          </a:bodyPr>
          <a:lstStyle/>
          <a:p>
            <a:r>
              <a:rPr lang="en-US" sz="2400" b="1" dirty="0"/>
              <a:t>Solid</a:t>
            </a:r>
          </a:p>
          <a:p>
            <a:r>
              <a:rPr lang="en-US" sz="2400" dirty="0"/>
              <a:t>Sodium hydroxide</a:t>
            </a:r>
          </a:p>
          <a:p>
            <a:r>
              <a:rPr lang="en-US" sz="2400" dirty="0"/>
              <a:t>Aluminum oxide</a:t>
            </a:r>
          </a:p>
          <a:p>
            <a:r>
              <a:rPr lang="en-US" sz="2400" dirty="0"/>
              <a:t>Sodium bicarbonate</a:t>
            </a:r>
          </a:p>
          <a:p>
            <a:r>
              <a:rPr lang="en-US" sz="2400" dirty="0"/>
              <a:t>Calcium carbonate</a:t>
            </a:r>
          </a:p>
        </p:txBody>
      </p:sp>
      <p:sp>
        <p:nvSpPr>
          <p:cNvPr id="4" name="TextBox 3"/>
          <p:cNvSpPr txBox="1"/>
          <p:nvPr/>
        </p:nvSpPr>
        <p:spPr>
          <a:xfrm>
            <a:off x="3321050" y="971550"/>
            <a:ext cx="3073400" cy="4154984"/>
          </a:xfrm>
          <a:prstGeom prst="rect">
            <a:avLst/>
          </a:prstGeom>
          <a:noFill/>
        </p:spPr>
        <p:txBody>
          <a:bodyPr wrap="square" rtlCol="0">
            <a:spAutoFit/>
          </a:bodyPr>
          <a:lstStyle/>
          <a:p>
            <a:r>
              <a:rPr lang="en-US" sz="2400" b="1" dirty="0"/>
              <a:t>Liquid</a:t>
            </a:r>
          </a:p>
          <a:p>
            <a:r>
              <a:rPr lang="en-US" sz="2400" dirty="0"/>
              <a:t>Sulfuric acid</a:t>
            </a:r>
          </a:p>
          <a:p>
            <a:r>
              <a:rPr lang="en-US" sz="2400" dirty="0"/>
              <a:t>Benzene</a:t>
            </a:r>
          </a:p>
          <a:p>
            <a:r>
              <a:rPr lang="en-US" sz="2400" dirty="0"/>
              <a:t>Ethanol</a:t>
            </a:r>
          </a:p>
          <a:p>
            <a:r>
              <a:rPr lang="en-US" sz="2400" dirty="0"/>
              <a:t>Ethylene glycol</a:t>
            </a:r>
          </a:p>
          <a:p>
            <a:r>
              <a:rPr lang="en-US" sz="2400" dirty="0"/>
              <a:t>Acetic acid</a:t>
            </a:r>
          </a:p>
          <a:p>
            <a:r>
              <a:rPr lang="en-US" sz="2400" dirty="0"/>
              <a:t>Acetone</a:t>
            </a:r>
          </a:p>
          <a:p>
            <a:r>
              <a:rPr lang="en-US" sz="2400" dirty="0"/>
              <a:t>Hydrochloric acid</a:t>
            </a:r>
          </a:p>
          <a:p>
            <a:r>
              <a:rPr lang="en-US" sz="2400" dirty="0"/>
              <a:t>Formaldehyde (</a:t>
            </a:r>
            <a:r>
              <a:rPr lang="en-US" sz="2400" dirty="0" err="1"/>
              <a:t>aq</a:t>
            </a:r>
            <a:r>
              <a:rPr lang="en-US" sz="2400" dirty="0"/>
              <a:t>)</a:t>
            </a:r>
          </a:p>
          <a:p>
            <a:r>
              <a:rPr lang="en-US" sz="2400" dirty="0"/>
              <a:t>Ammonia (</a:t>
            </a:r>
            <a:r>
              <a:rPr lang="en-US" sz="2400" dirty="0" err="1"/>
              <a:t>aq</a:t>
            </a:r>
            <a:r>
              <a:rPr lang="en-US" sz="2400" dirty="0"/>
              <a:t>)</a:t>
            </a:r>
          </a:p>
          <a:p>
            <a:r>
              <a:rPr lang="en-US" sz="2400" dirty="0"/>
              <a:t>Sodium hydroxide (</a:t>
            </a:r>
            <a:r>
              <a:rPr lang="en-US" sz="2400" dirty="0" err="1"/>
              <a:t>aq</a:t>
            </a:r>
            <a:r>
              <a:rPr lang="en-US" sz="2400" dirty="0"/>
              <a:t>)</a:t>
            </a:r>
          </a:p>
        </p:txBody>
      </p:sp>
      <p:sp>
        <p:nvSpPr>
          <p:cNvPr id="5" name="TextBox 4"/>
          <p:cNvSpPr txBox="1"/>
          <p:nvPr/>
        </p:nvSpPr>
        <p:spPr>
          <a:xfrm>
            <a:off x="6464300" y="971550"/>
            <a:ext cx="2260600" cy="2677656"/>
          </a:xfrm>
          <a:prstGeom prst="rect">
            <a:avLst/>
          </a:prstGeom>
          <a:noFill/>
        </p:spPr>
        <p:txBody>
          <a:bodyPr wrap="square" rtlCol="0">
            <a:spAutoFit/>
          </a:bodyPr>
          <a:lstStyle/>
          <a:p>
            <a:r>
              <a:rPr lang="en-US" sz="2400" b="1" dirty="0"/>
              <a:t>Gas</a:t>
            </a:r>
          </a:p>
          <a:p>
            <a:r>
              <a:rPr lang="en-US" sz="2400" dirty="0"/>
              <a:t>Ethylene</a:t>
            </a:r>
          </a:p>
          <a:p>
            <a:r>
              <a:rPr lang="en-US" sz="2400" dirty="0"/>
              <a:t>Ammonia</a:t>
            </a:r>
          </a:p>
          <a:p>
            <a:r>
              <a:rPr lang="en-US" sz="2400" dirty="0"/>
              <a:t>Propylene</a:t>
            </a:r>
          </a:p>
          <a:p>
            <a:r>
              <a:rPr lang="en-US" sz="2400" dirty="0"/>
              <a:t>Chlorine</a:t>
            </a:r>
          </a:p>
          <a:p>
            <a:r>
              <a:rPr lang="en-US" sz="2400" dirty="0"/>
              <a:t>Nitrogen</a:t>
            </a:r>
          </a:p>
          <a:p>
            <a:r>
              <a:rPr lang="en-US" sz="2400" dirty="0"/>
              <a:t>Formaldehyde</a:t>
            </a:r>
          </a:p>
        </p:txBody>
      </p:sp>
    </p:spTree>
    <p:extLst>
      <p:ext uri="{BB962C8B-B14F-4D97-AF65-F5344CB8AC3E}">
        <p14:creationId xmlns:p14="http://schemas.microsoft.com/office/powerpoint/2010/main" val="4331976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5530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F0D0C05-B9CA-942A-6211-846DCF14B353}"/>
              </a:ext>
            </a:extLst>
          </p:cNvPr>
          <p:cNvSpPr>
            <a:spLocks noGrp="1"/>
          </p:cNvSpPr>
          <p:nvPr>
            <p:ph type="title"/>
          </p:nvPr>
        </p:nvSpPr>
        <p:spPr/>
        <p:txBody>
          <a:bodyPr/>
          <a:lstStyle/>
          <a:p>
            <a:r>
              <a:rPr lang="en-US" sz="3700" b="1" dirty="0">
                <a:solidFill>
                  <a:srgbClr val="676A55"/>
                </a:solidFill>
                <a:effectLst>
                  <a:outerShdw blurRad="50800" dist="38100" dir="2700000" algn="tl" rotWithShape="0">
                    <a:prstClr val="black">
                      <a:alpha val="40000"/>
                    </a:prstClr>
                  </a:outerShdw>
                </a:effectLst>
                <a:latin typeface="Corbel"/>
              </a:rPr>
              <a:t>Summary</a:t>
            </a:r>
          </a:p>
        </p:txBody>
      </p:sp>
      <p:sp>
        <p:nvSpPr>
          <p:cNvPr id="3" name="Content Placeholder 2">
            <a:extLst>
              <a:ext uri="{FF2B5EF4-FFF2-40B4-BE49-F238E27FC236}">
                <a16:creationId xmlns:a16="http://schemas.microsoft.com/office/drawing/2014/main" id="{03BA43AC-4966-F2A9-08C0-CF3EFC603A2A}"/>
              </a:ext>
            </a:extLst>
          </p:cNvPr>
          <p:cNvSpPr>
            <a:spLocks noGrp="1"/>
          </p:cNvSpPr>
          <p:nvPr>
            <p:ph idx="1"/>
          </p:nvPr>
        </p:nvSpPr>
        <p:spPr/>
        <p:txBody>
          <a:bodyPr/>
          <a:lstStyle/>
          <a:p>
            <a:r>
              <a:rPr lang="en-US" dirty="0">
                <a:sym typeface="Wingdings" panose="05000000000000000000" pitchFamily="2" charset="2"/>
              </a:rPr>
              <a:t>No need to have a chemistry degree</a:t>
            </a:r>
          </a:p>
          <a:p>
            <a:r>
              <a:rPr lang="en-US" dirty="0">
                <a:sym typeface="Wingdings" panose="05000000000000000000" pitchFamily="2" charset="2"/>
              </a:rPr>
              <a:t>Seemingly arbitrary and complicated regulations can be the basis for employment</a:t>
            </a:r>
          </a:p>
          <a:p>
            <a:r>
              <a:rPr lang="en-US" dirty="0"/>
              <a:t>Making reasonable approximations of hazard classes can be fun </a:t>
            </a:r>
            <a:r>
              <a:rPr lang="en-US" dirty="0">
                <a:sym typeface="Wingdings" panose="05000000000000000000" pitchFamily="2" charset="2"/>
              </a:rPr>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sp>
        <p:nvSpPr>
          <p:cNvPr id="53253" name="TextBox 1"/>
          <p:cNvSpPr txBox="1">
            <a:spLocks noChangeArrowheads="1"/>
          </p:cNvSpPr>
          <p:nvPr/>
        </p:nvSpPr>
        <p:spPr bwMode="auto">
          <a:xfrm>
            <a:off x="381000" y="611749"/>
            <a:ext cx="83820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1800" b="1" dirty="0">
                <a:latin typeface="Corbel" panose="020B0503020204020204" pitchFamily="34" charset="0"/>
                <a:hlinkClick r:id="rId4"/>
              </a:rPr>
              <a:t>NIST</a:t>
            </a:r>
            <a:endParaRPr lang="en-US" altLang="en-US" sz="1800" b="1" dirty="0">
              <a:latin typeface="Corbel" panose="020B0503020204020204" pitchFamily="34" charset="0"/>
            </a:endParaRPr>
          </a:p>
          <a:p>
            <a:pPr lvl="1">
              <a:spcBef>
                <a:spcPct val="0"/>
              </a:spcBef>
            </a:pPr>
            <a:r>
              <a:rPr lang="en-US" altLang="en-US" sz="1400" dirty="0">
                <a:latin typeface="Corbel" panose="020B0503020204020204" pitchFamily="34" charset="0"/>
                <a:hlinkClick r:id="rId5"/>
              </a:rPr>
              <a:t>https://webbook.nist.gov/chemistry/</a:t>
            </a:r>
          </a:p>
          <a:p>
            <a:pPr lvl="1">
              <a:spcBef>
                <a:spcPct val="0"/>
              </a:spcBef>
            </a:pPr>
            <a:r>
              <a:rPr lang="en-US" altLang="en-US" sz="1400" dirty="0">
                <a:latin typeface="Corbel" panose="020B0503020204020204" pitchFamily="34" charset="0"/>
                <a:hlinkClick r:id="rId5"/>
              </a:rPr>
              <a:t>https://www.nist.gov/pml/productsservices/physical-reference-data</a:t>
            </a:r>
          </a:p>
          <a:p>
            <a:pPr>
              <a:spcBef>
                <a:spcPct val="0"/>
              </a:spcBef>
            </a:pPr>
            <a:r>
              <a:rPr lang="en-US" altLang="en-US" sz="1800" b="1" dirty="0">
                <a:latin typeface="Corbel" panose="020B0503020204020204" pitchFamily="34" charset="0"/>
                <a:hlinkClick r:id="rId5"/>
              </a:rPr>
              <a:t>UNECE GHS </a:t>
            </a:r>
          </a:p>
          <a:p>
            <a:pPr lvl="1">
              <a:spcBef>
                <a:spcPct val="0"/>
              </a:spcBef>
            </a:pPr>
            <a:r>
              <a:rPr lang="en-US" altLang="en-US" sz="1400" dirty="0">
                <a:latin typeface="Corbel" panose="020B0503020204020204" pitchFamily="34" charset="0"/>
                <a:hlinkClick r:id="rId5"/>
              </a:rPr>
              <a:t>https://unece.org/transport/dangerous-goods/ghs-rev10-2023</a:t>
            </a:r>
          </a:p>
          <a:p>
            <a:pPr>
              <a:spcBef>
                <a:spcPct val="0"/>
              </a:spcBef>
            </a:pPr>
            <a:r>
              <a:rPr lang="en-US" altLang="en-US" sz="1800" b="1" dirty="0">
                <a:latin typeface="Corbel" panose="020B0503020204020204" pitchFamily="34" charset="0"/>
                <a:hlinkClick r:id="rId5"/>
              </a:rPr>
              <a:t>CFC 2022</a:t>
            </a:r>
          </a:p>
          <a:p>
            <a:pPr lvl="1">
              <a:spcBef>
                <a:spcPct val="0"/>
              </a:spcBef>
            </a:pPr>
            <a:r>
              <a:rPr lang="en-US" altLang="en-US" sz="1400" dirty="0">
                <a:latin typeface="Corbel" panose="020B0503020204020204" pitchFamily="34" charset="0"/>
                <a:hlinkClick r:id="rId5"/>
              </a:rPr>
              <a:t>https://codes.iccsafe.org/content/CAFC2022P2/california-code-of-regulations-title-24</a:t>
            </a:r>
          </a:p>
          <a:p>
            <a:pPr>
              <a:spcBef>
                <a:spcPct val="0"/>
              </a:spcBef>
            </a:pPr>
            <a:r>
              <a:rPr lang="en-US" altLang="en-US" sz="1800" b="1" dirty="0">
                <a:latin typeface="Corbel" panose="020B0503020204020204" pitchFamily="34" charset="0"/>
                <a:hlinkClick r:id="rId5"/>
              </a:rPr>
              <a:t>NIH NLM PubChem</a:t>
            </a:r>
          </a:p>
          <a:p>
            <a:pPr lvl="1">
              <a:spcBef>
                <a:spcPct val="0"/>
              </a:spcBef>
            </a:pPr>
            <a:r>
              <a:rPr lang="en-US" altLang="en-US" sz="1400" dirty="0">
                <a:latin typeface="Corbel" panose="020B0503020204020204" pitchFamily="34" charset="0"/>
                <a:hlinkClick r:id="rId5"/>
              </a:rPr>
              <a:t>https://pubchem.ncbi.nlm.nih.gov/ghs/</a:t>
            </a:r>
            <a:r>
              <a:rPr lang="en-US" altLang="en-US" sz="1400" dirty="0">
                <a:latin typeface="Corbel" panose="020B0503020204020204" pitchFamily="34" charset="0"/>
              </a:rPr>
              <a:t> </a:t>
            </a:r>
          </a:p>
          <a:p>
            <a:pPr>
              <a:spcBef>
                <a:spcPct val="0"/>
              </a:spcBef>
            </a:pPr>
            <a:r>
              <a:rPr lang="en-US" altLang="en-US" sz="1800" dirty="0">
                <a:latin typeface="Corbel" panose="020B0503020204020204" pitchFamily="34" charset="0"/>
              </a:rPr>
              <a:t>All suppliers who sell to people who are required to provide SDS to the people who obtain use the hazardous material</a:t>
            </a:r>
            <a:r>
              <a:rPr lang="en-US" altLang="en-US" sz="1800" b="1" dirty="0">
                <a:solidFill>
                  <a:srgbClr val="0070C0"/>
                </a:solidFill>
                <a:latin typeface="Corbel" panose="020B0503020204020204" pitchFamily="34" charset="0"/>
              </a:rPr>
              <a:t>*</a:t>
            </a:r>
            <a:r>
              <a:rPr lang="en-US" altLang="en-US" sz="1800" dirty="0">
                <a:latin typeface="Corbel" panose="020B0503020204020204" pitchFamily="34" charset="0"/>
              </a:rPr>
              <a:t> in their work</a:t>
            </a:r>
          </a:p>
          <a:p>
            <a:pPr marL="0" indent="0">
              <a:spcBef>
                <a:spcPct val="0"/>
              </a:spcBef>
              <a:buNone/>
            </a:pPr>
            <a:r>
              <a:rPr lang="en-US" altLang="en-US" sz="1600" b="1" dirty="0">
                <a:solidFill>
                  <a:srgbClr val="0070C0"/>
                </a:solidFill>
                <a:latin typeface="Corbel" panose="020B0503020204020204" pitchFamily="34" charset="0"/>
              </a:rPr>
              <a:t>*</a:t>
            </a:r>
            <a:r>
              <a:rPr lang="en-US" altLang="en-US" sz="1600" dirty="0">
                <a:latin typeface="Corbel" panose="020B0503020204020204" pitchFamily="34" charset="0"/>
              </a:rPr>
              <a:t>as defined by OSHA, excludes ‘articles’, additives and alcoholic beverages, cosmetics, drugs and pharmaceuticals, hazardous wastes &amp; remediation, tobacco &amp; tobacco products, wood &amp; lumber, consumer products, non-hazardous nuisance particulates &amp; dust, ionizing &amp; non-ionizing radiation, biological hazards, office &amp; school supplies</a:t>
            </a:r>
          </a:p>
        </p:txBody>
      </p:sp>
      <p:pic>
        <p:nvPicPr>
          <p:cNvPr id="53254"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65672"/>
            <a:ext cx="5257800" cy="677278"/>
          </a:xfrm>
        </p:spPr>
        <p:txBody>
          <a:bodyPr/>
          <a:lstStyle/>
          <a:p>
            <a:pPr rtl="0" eaLnBrk="1" fontAlgn="auto" hangingPunct="1"/>
            <a:r>
              <a:rPr lang="en-US" sz="3700" kern="12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Additional Resources</a:t>
            </a:r>
            <a:endParaRPr lang="en-US" dirty="0">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sp>
        <p:nvSpPr>
          <p:cNvPr id="40965" name="TextBox 1"/>
          <p:cNvSpPr txBox="1">
            <a:spLocks noChangeArrowheads="1"/>
          </p:cNvSpPr>
          <p:nvPr/>
        </p:nvSpPr>
        <p:spPr bwMode="auto">
          <a:xfrm>
            <a:off x="228600" y="1063625"/>
            <a:ext cx="8839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a:latin typeface="Corbel" panose="020B0503020204020204" pitchFamily="34" charset="0"/>
              </a:rPr>
              <a:t>Fire resistive construction</a:t>
            </a:r>
          </a:p>
          <a:p>
            <a:pPr>
              <a:spcBef>
                <a:spcPct val="0"/>
              </a:spcBef>
            </a:pPr>
            <a:r>
              <a:rPr lang="en-US" altLang="en-US">
                <a:latin typeface="Corbel" panose="020B0503020204020204" pitchFamily="34" charset="0"/>
              </a:rPr>
              <a:t>Active automatic suppression</a:t>
            </a:r>
          </a:p>
          <a:p>
            <a:pPr>
              <a:spcBef>
                <a:spcPct val="0"/>
              </a:spcBef>
            </a:pPr>
            <a:r>
              <a:rPr lang="en-US" altLang="en-US">
                <a:latin typeface="Corbel" panose="020B0503020204020204" pitchFamily="34" charset="0"/>
              </a:rPr>
              <a:t>Compartmentalization to prevent spread</a:t>
            </a:r>
          </a:p>
          <a:p>
            <a:pPr>
              <a:spcBef>
                <a:spcPct val="0"/>
              </a:spcBef>
            </a:pPr>
            <a:r>
              <a:rPr lang="en-US" altLang="en-US">
                <a:latin typeface="Corbel" panose="020B0503020204020204" pitchFamily="34" charset="0"/>
              </a:rPr>
              <a:t>Awareness of hazards</a:t>
            </a:r>
          </a:p>
          <a:p>
            <a:pPr>
              <a:spcBef>
                <a:spcPct val="0"/>
              </a:spcBef>
            </a:pPr>
            <a:r>
              <a:rPr lang="en-US" altLang="en-US">
                <a:latin typeface="Corbel" panose="020B0503020204020204" pitchFamily="34" charset="0"/>
              </a:rPr>
              <a:t>Improved safety of response</a:t>
            </a:r>
          </a:p>
          <a:p>
            <a:pPr>
              <a:spcBef>
                <a:spcPct val="0"/>
              </a:spcBef>
            </a:pPr>
            <a:endParaRPr lang="en-US" altLang="en-US">
              <a:latin typeface="Corbel" panose="020B0503020204020204" pitchFamily="34" charset="0"/>
            </a:endParaRPr>
          </a:p>
        </p:txBody>
      </p:sp>
      <p:pic>
        <p:nvPicPr>
          <p:cNvPr id="4096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81000" y="133351"/>
            <a:ext cx="5181600" cy="736600"/>
          </a:xfrm>
        </p:spPr>
        <p:txBody>
          <a:bodyPr/>
          <a:lstStyle/>
          <a:p>
            <a:pPr rtl="0" eaLnBrk="1" fontAlgn="auto" hangingPunct="1"/>
            <a:r>
              <a:rPr lang="en-US" sz="3700" kern="12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Rules</a:t>
            </a:r>
            <a:r>
              <a:rPr lang="en-US" sz="37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 that result…</a:t>
            </a:r>
            <a:endParaRPr lang="en-US" dirty="0">
              <a:effectLs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82868" y="768569"/>
            <a:ext cx="3276600" cy="682625"/>
          </a:xfrm>
        </p:spPr>
        <p:txBody>
          <a:bodyPr/>
          <a:lstStyle/>
          <a:p>
            <a:r>
              <a:rPr lang="en-US" dirty="0"/>
              <a:t>RSS booth</a:t>
            </a:r>
          </a:p>
        </p:txBody>
      </p:sp>
      <p:pic>
        <p:nvPicPr>
          <p:cNvPr id="5734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863" y="107950"/>
            <a:ext cx="744537"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37025"/>
            <a:ext cx="4953000"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a:spLocks noChangeArrowheads="1"/>
          </p:cNvSpPr>
          <p:nvPr/>
        </p:nvSpPr>
        <p:spPr bwMode="auto">
          <a:xfrm>
            <a:off x="6477000" y="4400550"/>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5734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926830F7-BF3D-161F-5909-B1665BB7E321}"/>
              </a:ext>
            </a:extLst>
          </p:cNvPr>
          <p:cNvPicPr>
            <a:picLocks noChangeAspect="1"/>
          </p:cNvPicPr>
          <p:nvPr/>
        </p:nvPicPr>
        <p:blipFill>
          <a:blip r:embed="rId5"/>
          <a:stretch>
            <a:fillRect/>
          </a:stretch>
        </p:blipFill>
        <p:spPr>
          <a:xfrm>
            <a:off x="1101261" y="631528"/>
            <a:ext cx="6747339" cy="3769022"/>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863" y="107950"/>
            <a:ext cx="744537"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3"/>
          <p:cNvSpPr txBox="1">
            <a:spLocks/>
          </p:cNvSpPr>
          <p:nvPr/>
        </p:nvSpPr>
        <p:spPr>
          <a:xfrm>
            <a:off x="-228600" y="1449388"/>
            <a:ext cx="9136063" cy="1350962"/>
          </a:xfrm>
          <a:prstGeom prst="rect">
            <a:avLst/>
          </a:prstGeom>
        </p:spPr>
        <p:txBody>
          <a:bodyPr/>
          <a:lstStyle>
            <a:lvl1pPr algn="ctr"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Corbel" pitchFamily="34" charset="0"/>
              </a:defRPr>
            </a:lvl2pPr>
            <a:lvl3pPr algn="l" rtl="0" eaLnBrk="0" fontAlgn="base" hangingPunct="0">
              <a:spcBef>
                <a:spcPct val="0"/>
              </a:spcBef>
              <a:spcAft>
                <a:spcPct val="0"/>
              </a:spcAft>
              <a:defRPr sz="4100" b="1">
                <a:solidFill>
                  <a:schemeClr val="tx2"/>
                </a:solidFill>
                <a:latin typeface="Corbel" pitchFamily="34" charset="0"/>
              </a:defRPr>
            </a:lvl3pPr>
            <a:lvl4pPr algn="l" rtl="0" eaLnBrk="0" fontAlgn="base" hangingPunct="0">
              <a:spcBef>
                <a:spcPct val="0"/>
              </a:spcBef>
              <a:spcAft>
                <a:spcPct val="0"/>
              </a:spcAft>
              <a:defRPr sz="4100" b="1">
                <a:solidFill>
                  <a:schemeClr val="tx2"/>
                </a:solidFill>
                <a:latin typeface="Corbel" pitchFamily="34" charset="0"/>
              </a:defRPr>
            </a:lvl4pPr>
            <a:lvl5pPr algn="l" rtl="0" eaLnBrk="0" fontAlgn="base" hangingPunct="0">
              <a:spcBef>
                <a:spcPct val="0"/>
              </a:spcBef>
              <a:spcAft>
                <a:spcPct val="0"/>
              </a:spcAft>
              <a:defRPr sz="4100" b="1">
                <a:solidFill>
                  <a:schemeClr val="tx2"/>
                </a:solidFill>
                <a:latin typeface="Corbel" pitchFamily="34" charset="0"/>
              </a:defRPr>
            </a:lvl5pPr>
            <a:lvl6pPr marL="457200" algn="l" rtl="0" fontAlgn="base">
              <a:spcBef>
                <a:spcPct val="0"/>
              </a:spcBef>
              <a:spcAft>
                <a:spcPct val="0"/>
              </a:spcAft>
              <a:defRPr sz="4100" b="1">
                <a:solidFill>
                  <a:schemeClr val="tx2"/>
                </a:solidFill>
                <a:latin typeface="Corbel" pitchFamily="34" charset="0"/>
              </a:defRPr>
            </a:lvl6pPr>
            <a:lvl7pPr marL="914400" algn="l" rtl="0" fontAlgn="base">
              <a:spcBef>
                <a:spcPct val="0"/>
              </a:spcBef>
              <a:spcAft>
                <a:spcPct val="0"/>
              </a:spcAft>
              <a:defRPr sz="4100" b="1">
                <a:solidFill>
                  <a:schemeClr val="tx2"/>
                </a:solidFill>
                <a:latin typeface="Corbel" pitchFamily="34" charset="0"/>
              </a:defRPr>
            </a:lvl7pPr>
            <a:lvl8pPr marL="1371600" algn="l" rtl="0" fontAlgn="base">
              <a:spcBef>
                <a:spcPct val="0"/>
              </a:spcBef>
              <a:spcAft>
                <a:spcPct val="0"/>
              </a:spcAft>
              <a:defRPr sz="4100" b="1">
                <a:solidFill>
                  <a:schemeClr val="tx2"/>
                </a:solidFill>
                <a:latin typeface="Corbel" pitchFamily="34" charset="0"/>
              </a:defRPr>
            </a:lvl8pPr>
            <a:lvl9pPr marL="1828800" algn="l" rtl="0" fontAlgn="base">
              <a:spcBef>
                <a:spcPct val="0"/>
              </a:spcBef>
              <a:spcAft>
                <a:spcPct val="0"/>
              </a:spcAft>
              <a:defRPr sz="4100" b="1">
                <a:solidFill>
                  <a:schemeClr val="tx2"/>
                </a:solidFill>
                <a:latin typeface="Corbel" pitchFamily="34" charset="0"/>
              </a:defRPr>
            </a:lvl9pPr>
            <a:extLst/>
          </a:lstStyle>
          <a:p>
            <a:pPr eaLnBrk="1" fontAlgn="auto" hangingPunct="1">
              <a:spcAft>
                <a:spcPts val="0"/>
              </a:spcAft>
              <a:defRPr/>
            </a:pPr>
            <a:endParaRPr lang="en-US" sz="8800" dirty="0">
              <a:solidFill>
                <a:srgbClr val="676A55"/>
              </a:solidFill>
              <a:effectLst>
                <a:outerShdw blurRad="50800" dist="38100" dir="2700000" algn="tl" rotWithShape="0">
                  <a:prstClr val="black">
                    <a:alpha val="40000"/>
                  </a:prstClr>
                </a:outerShdw>
              </a:effectLst>
              <a:latin typeface="Corbel"/>
            </a:endParaRPr>
          </a:p>
        </p:txBody>
      </p:sp>
      <p:pic>
        <p:nvPicPr>
          <p:cNvPr id="583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37025"/>
            <a:ext cx="4953000"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3" name="TextBox 5"/>
          <p:cNvSpPr txBox="1">
            <a:spLocks noChangeArrowheads="1"/>
          </p:cNvSpPr>
          <p:nvPr/>
        </p:nvSpPr>
        <p:spPr bwMode="auto">
          <a:xfrm>
            <a:off x="1485900" y="2730024"/>
            <a:ext cx="617220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b="1" dirty="0">
                <a:solidFill>
                  <a:prstClr val="black"/>
                </a:solidFill>
                <a:effectLst>
                  <a:outerShdw blurRad="50800" dist="38100" dir="2700000" algn="tl" rotWithShape="0">
                    <a:prstClr val="black">
                      <a:alpha val="40000"/>
                    </a:prstClr>
                  </a:outerShdw>
                </a:effectLst>
                <a:latin typeface="Corbel"/>
              </a:rPr>
              <a:t>Russ Vernon, Ph.D., EH&amp;S Business Development Manager</a:t>
            </a:r>
          </a:p>
          <a:p>
            <a:pPr algn="ctr">
              <a:spcBef>
                <a:spcPct val="0"/>
              </a:spcBef>
              <a:buFontTx/>
              <a:buNone/>
            </a:pPr>
            <a:r>
              <a:rPr lang="en-US" altLang="en-US" sz="1800" b="1" dirty="0">
                <a:solidFill>
                  <a:prstClr val="black"/>
                </a:solidFill>
                <a:effectLst>
                  <a:outerShdw blurRad="50800" dist="38100" dir="2700000" algn="tl" rotWithShape="0">
                    <a:prstClr val="black">
                      <a:alpha val="40000"/>
                    </a:prstClr>
                  </a:outerShdw>
                </a:effectLst>
                <a:latin typeface="Corbel"/>
              </a:rPr>
              <a:t>Risk and Safety Solutions</a:t>
            </a:r>
          </a:p>
          <a:p>
            <a:pPr algn="ctr">
              <a:spcBef>
                <a:spcPct val="0"/>
              </a:spcBef>
              <a:buFontTx/>
              <a:buNone/>
            </a:pPr>
            <a:r>
              <a:rPr lang="en-US" altLang="en-US" sz="1800" b="1" dirty="0">
                <a:effectLst>
                  <a:outerShdw blurRad="38100" dist="38100" dir="2700000" algn="tl">
                    <a:srgbClr val="000000">
                      <a:alpha val="43137"/>
                    </a:srgbClr>
                  </a:outerShdw>
                </a:effectLst>
                <a:latin typeface="Corbel" panose="020B0503020204020204" pitchFamily="34" charset="0"/>
              </a:rPr>
              <a:t>University of California</a:t>
            </a:r>
          </a:p>
          <a:p>
            <a:pPr algn="ctr">
              <a:spcBef>
                <a:spcPct val="0"/>
              </a:spcBef>
              <a:buFontTx/>
              <a:buNone/>
            </a:pPr>
            <a:r>
              <a:rPr lang="en-US" altLang="en-US" sz="1600" dirty="0">
                <a:latin typeface="Corbel" panose="020B0503020204020204" pitchFamily="34" charset="0"/>
                <a:hlinkClick r:id="rId4"/>
              </a:rPr>
              <a:t>rnvernon@ucdavis.edu</a:t>
            </a:r>
            <a:r>
              <a:rPr lang="en-US" altLang="en-US" sz="1600" dirty="0">
                <a:latin typeface="Corbel" panose="020B0503020204020204" pitchFamily="34" charset="0"/>
              </a:rPr>
              <a:t>  | </a:t>
            </a:r>
            <a:r>
              <a:rPr lang="en-US" altLang="en-US" sz="1600" dirty="0">
                <a:latin typeface="Corbel" panose="020B0503020204020204" pitchFamily="34" charset="0"/>
                <a:hlinkClick r:id="rId5"/>
              </a:rPr>
              <a:t>RiskandSafety.com</a:t>
            </a:r>
            <a:endParaRPr lang="en-US" altLang="en-US" sz="1600" dirty="0">
              <a:latin typeface="Corbel" panose="020B0503020204020204" pitchFamily="34" charset="0"/>
            </a:endParaRPr>
          </a:p>
          <a:p>
            <a:pPr algn="ctr">
              <a:spcBef>
                <a:spcPct val="0"/>
              </a:spcBef>
              <a:buFontTx/>
              <a:buNone/>
            </a:pPr>
            <a:r>
              <a:rPr lang="en-US" altLang="en-US" sz="1600" dirty="0">
                <a:latin typeface="Corbel" panose="020B0503020204020204" pitchFamily="34" charset="0"/>
                <a:hlinkClick r:id="rId6"/>
              </a:rPr>
              <a:t>www.linkedin.com/in/russellvernon</a:t>
            </a:r>
            <a:r>
              <a:rPr lang="en-US" altLang="en-US" sz="1600" dirty="0">
                <a:latin typeface="Corbel" panose="020B0503020204020204" pitchFamily="34" charset="0"/>
              </a:rPr>
              <a:t> </a:t>
            </a:r>
          </a:p>
        </p:txBody>
      </p:sp>
      <p:sp>
        <p:nvSpPr>
          <p:cNvPr id="2" name="TextBox 1"/>
          <p:cNvSpPr txBox="1">
            <a:spLocks noChangeArrowheads="1"/>
          </p:cNvSpPr>
          <p:nvPr/>
        </p:nvSpPr>
        <p:spPr bwMode="auto">
          <a:xfrm>
            <a:off x="6477000" y="4400550"/>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58375"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p:txBody>
          <a:bodyPr/>
          <a:lstStyle/>
          <a:p>
            <a:pPr rtl="0" eaLnBrk="1" fontAlgn="auto" hangingPunct="1"/>
            <a:r>
              <a:rPr lang="en-US" sz="8000" kern="12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Any Questions?</a:t>
            </a:r>
            <a:endParaRPr lang="en-US" dirty="0">
              <a:effectLst/>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sp>
        <p:nvSpPr>
          <p:cNvPr id="43013" name="TextBox 1"/>
          <p:cNvSpPr txBox="1">
            <a:spLocks noChangeArrowheads="1"/>
          </p:cNvSpPr>
          <p:nvPr/>
        </p:nvSpPr>
        <p:spPr bwMode="auto">
          <a:xfrm>
            <a:off x="381000" y="895350"/>
            <a:ext cx="8382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a:latin typeface="Corbel" panose="020B0503020204020204" pitchFamily="34" charset="0"/>
              </a:rPr>
              <a:t>Prior to 1994</a:t>
            </a:r>
          </a:p>
          <a:p>
            <a:pPr lvl="1">
              <a:spcBef>
                <a:spcPct val="0"/>
              </a:spcBef>
            </a:pPr>
            <a:r>
              <a:rPr lang="en-US" altLang="en-US">
                <a:latin typeface="Corbel" panose="020B0503020204020204" pitchFamily="34" charset="0"/>
              </a:rPr>
              <a:t>the National Fire Prevention Code</a:t>
            </a:r>
          </a:p>
          <a:p>
            <a:pPr lvl="1">
              <a:spcBef>
                <a:spcPct val="0"/>
              </a:spcBef>
            </a:pPr>
            <a:r>
              <a:rPr lang="en-US" altLang="en-US">
                <a:latin typeface="Corbel" panose="020B0503020204020204" pitchFamily="34" charset="0"/>
              </a:rPr>
              <a:t>the Standard Fire Prevention Code</a:t>
            </a:r>
          </a:p>
          <a:p>
            <a:pPr lvl="1">
              <a:spcBef>
                <a:spcPct val="0"/>
              </a:spcBef>
            </a:pPr>
            <a:r>
              <a:rPr lang="en-US" altLang="en-US">
                <a:latin typeface="Corbel" panose="020B0503020204020204" pitchFamily="34" charset="0"/>
              </a:rPr>
              <a:t>the Uniform Fire Code, </a:t>
            </a:r>
          </a:p>
          <a:p>
            <a:pPr lvl="1">
              <a:spcBef>
                <a:spcPct val="0"/>
              </a:spcBef>
            </a:pPr>
            <a:r>
              <a:rPr lang="en-US" altLang="en-US">
                <a:latin typeface="Corbel" panose="020B0503020204020204" pitchFamily="34" charset="0"/>
              </a:rPr>
              <a:t>National Fire Protection Association (NFPA) 1 – Fire Prevention Code</a:t>
            </a:r>
          </a:p>
          <a:p>
            <a:pPr>
              <a:spcBef>
                <a:spcPct val="0"/>
              </a:spcBef>
            </a:pPr>
            <a:r>
              <a:rPr lang="en-US" altLang="en-US">
                <a:latin typeface="Corbel" panose="020B0503020204020204" pitchFamily="34" charset="0"/>
              </a:rPr>
              <a:t>1994, International Code Council created IFC</a:t>
            </a:r>
          </a:p>
        </p:txBody>
      </p:sp>
      <p:pic>
        <p:nvPicPr>
          <p:cNvPr id="4301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8600" y="113342"/>
            <a:ext cx="6096000" cy="605795"/>
          </a:xfrm>
        </p:spPr>
        <p:txBody>
          <a:bodyPr/>
          <a:lstStyle/>
          <a:p>
            <a:pPr rtl="0" eaLnBrk="1" fontAlgn="auto" hangingPunct="1"/>
            <a:r>
              <a:rPr lang="en-US" sz="3700" kern="1200" dirty="0">
                <a:solidFill>
                  <a:srgbClr val="676A55"/>
                </a:solidFill>
                <a:effectLst>
                  <a:outerShdw blurRad="50800" dist="38100" dir="2700000" algn="tl" rotWithShape="0">
                    <a:srgbClr val="000000">
                      <a:alpha val="40000"/>
                    </a:srgbClr>
                  </a:outerShdw>
                </a:effectLst>
                <a:latin typeface="Corbel" panose="020B0503020204020204" pitchFamily="34" charset="0"/>
                <a:ea typeface="+mn-ea"/>
                <a:cs typeface="Arial" panose="020B0604020202020204" pitchFamily="34" charset="0"/>
              </a:rPr>
              <a:t>Standardizing Codes in US</a:t>
            </a:r>
            <a:endParaRPr lang="en-US" dirty="0">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3482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l">
              <a:defRPr/>
            </a:pPr>
            <a:r>
              <a:rPr lang="en-US" sz="3700" b="1" dirty="0">
                <a:solidFill>
                  <a:srgbClr val="676A55"/>
                </a:solidFill>
                <a:effectLst>
                  <a:outerShdw blurRad="50800" dist="38100" dir="2700000" algn="tl" rotWithShape="0">
                    <a:prstClr val="black">
                      <a:alpha val="40000"/>
                    </a:prstClr>
                  </a:outerShdw>
                </a:effectLst>
                <a:latin typeface="Corbel"/>
              </a:rPr>
              <a:t>MAQ Limits are </a:t>
            </a:r>
            <a:r>
              <a:rPr lang="en-US" b="1" dirty="0">
                <a:solidFill>
                  <a:srgbClr val="676A55"/>
                </a:solidFill>
                <a:effectLst>
                  <a:outerShdw blurRad="50800" dist="38100" dir="2700000" algn="tl" rotWithShape="0">
                    <a:prstClr val="black">
                      <a:alpha val="40000"/>
                    </a:prstClr>
                  </a:outerShdw>
                </a:effectLst>
                <a:latin typeface="Corbel"/>
              </a:rPr>
              <a:t>Complex </a:t>
            </a:r>
            <a:endParaRPr lang="en-US" dirty="0"/>
          </a:p>
        </p:txBody>
      </p:sp>
      <p:sp>
        <p:nvSpPr>
          <p:cNvPr id="34822" name="Content Placeholder 2"/>
          <p:cNvSpPr>
            <a:spLocks noGrp="1"/>
          </p:cNvSpPr>
          <p:nvPr>
            <p:ph idx="1"/>
          </p:nvPr>
        </p:nvSpPr>
        <p:spPr>
          <a:xfrm>
            <a:off x="457200" y="1020763"/>
            <a:ext cx="8229600" cy="3394075"/>
          </a:xfrm>
        </p:spPr>
        <p:txBody>
          <a:bodyPr/>
          <a:lstStyle/>
          <a:p>
            <a:r>
              <a:rPr lang="en-US" altLang="en-US" dirty="0"/>
              <a:t>Prior to 2000, no comprehensive limits</a:t>
            </a:r>
          </a:p>
          <a:p>
            <a:r>
              <a:rPr lang="en-US" altLang="en-US" dirty="0"/>
              <a:t>Starting in 2001 California Fire Codes limits quantities of chemicals</a:t>
            </a:r>
          </a:p>
          <a:p>
            <a:r>
              <a:rPr lang="en-US" altLang="en-US" dirty="0"/>
              <a:t>Limits are by physical state at NTP, hazard type &amp; class, locations in or near a building, type of storage, use and design of the building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3713"/>
            <a:ext cx="5562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p:nvSpPr>
        <p:spPr bwMode="auto">
          <a:xfrm>
            <a:off x="6438900" y="4397375"/>
            <a:ext cx="3124200" cy="576263"/>
          </a:xfrm>
          <a:prstGeom prst="rect">
            <a:avLst/>
          </a:prstGeom>
          <a:noFill/>
          <a:ln>
            <a:noFill/>
          </a:ln>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defRPr/>
            </a:pPr>
            <a:r>
              <a:rPr lang="en-US" altLang="en-US" sz="1050" b="1" dirty="0"/>
              <a:t>26th California Unified Program</a:t>
            </a:r>
          </a:p>
          <a:p>
            <a:pPr algn="ctr">
              <a:defRPr/>
            </a:pPr>
            <a:r>
              <a:rPr lang="en-US" altLang="en-US" sz="1050" b="1" dirty="0"/>
              <a:t>Annual Training Conference</a:t>
            </a:r>
          </a:p>
          <a:p>
            <a:pPr algn="ctr">
              <a:defRPr/>
            </a:pPr>
            <a:r>
              <a:rPr lang="en-US" altLang="en-US" sz="1050" dirty="0"/>
              <a:t>February 26-29, 2024</a:t>
            </a:r>
          </a:p>
        </p:txBody>
      </p:sp>
      <p:pic>
        <p:nvPicPr>
          <p:cNvPr id="3686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7013"/>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06375"/>
            <a:ext cx="8229600" cy="688975"/>
          </a:xfrm>
        </p:spPr>
        <p:txBody>
          <a:bodyPr/>
          <a:lstStyle/>
          <a:p>
            <a:pPr algn="l">
              <a:defRPr/>
            </a:pPr>
            <a:r>
              <a:rPr lang="en-US" sz="3700" b="1" dirty="0">
                <a:solidFill>
                  <a:srgbClr val="676A55"/>
                </a:solidFill>
                <a:effectLst>
                  <a:outerShdw blurRad="50800" dist="38100" dir="2700000" algn="tl" rotWithShape="0">
                    <a:prstClr val="black">
                      <a:alpha val="40000"/>
                    </a:prstClr>
                  </a:outerShdw>
                </a:effectLst>
                <a:latin typeface="Corbel"/>
              </a:rPr>
              <a:t>Changes in MAQ</a:t>
            </a:r>
            <a:endParaRPr lang="en-US" dirty="0"/>
          </a:p>
        </p:txBody>
      </p:sp>
      <p:sp>
        <p:nvSpPr>
          <p:cNvPr id="36870" name="Content Placeholder 2"/>
          <p:cNvSpPr>
            <a:spLocks noGrp="1"/>
          </p:cNvSpPr>
          <p:nvPr>
            <p:ph idx="1"/>
          </p:nvPr>
        </p:nvSpPr>
        <p:spPr>
          <a:xfrm>
            <a:off x="109538" y="915987"/>
            <a:ext cx="8924925" cy="3387725"/>
          </a:xfrm>
        </p:spPr>
        <p:txBody>
          <a:bodyPr/>
          <a:lstStyle/>
          <a:p>
            <a:r>
              <a:rPr lang="en-US" altLang="en-US" dirty="0"/>
              <a:t>In 2016 CFC MAQ rules changed again</a:t>
            </a:r>
          </a:p>
          <a:p>
            <a:r>
              <a:rPr lang="en-US" altLang="en-US" dirty="0"/>
              <a:t>Now, the number of control areas (or lab suites)  allowed on varies by floors.</a:t>
            </a:r>
          </a:p>
          <a:p>
            <a:r>
              <a:rPr lang="en-US" altLang="en-US" dirty="0"/>
              <a:t>A percentage reduction is imposed by floor  </a:t>
            </a:r>
          </a:p>
          <a:p>
            <a:r>
              <a:rPr lang="en-US" altLang="en-US" dirty="0"/>
              <a:t>These are all added to the 2001 hazardous hazard class limits.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2016 CUPAForumBoardTemplate</Template>
  <TotalTime>8289</TotalTime>
  <Words>6214</Words>
  <Application>Microsoft Office PowerPoint</Application>
  <PresentationFormat>On-screen Show (16:9)</PresentationFormat>
  <Paragraphs>932</Paragraphs>
  <Slides>61</Slides>
  <Notes>31</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61</vt:i4>
      </vt:variant>
    </vt:vector>
  </HeadingPairs>
  <TitlesOfParts>
    <vt:vector size="69" baseType="lpstr">
      <vt:lpstr>Arial</vt:lpstr>
      <vt:lpstr>Calibri</vt:lpstr>
      <vt:lpstr>Corbel</vt:lpstr>
      <vt:lpstr>Times New Roman</vt:lpstr>
      <vt:lpstr>ui-sans-serif</vt:lpstr>
      <vt:lpstr>Wingdings</vt:lpstr>
      <vt:lpstr>Office Theme</vt:lpstr>
      <vt:lpstr>2_Office Theme</vt:lpstr>
      <vt:lpstr>California Fire Code Chemical Hazard Classification discussion with examples Russ Vernon, Ph.D.,  EH&amp;S Business Development Manager W-L1 Wednesday 2/28/2024</vt:lpstr>
      <vt:lpstr>Poll #1 Training/Experience</vt:lpstr>
      <vt:lpstr>Why I Care?</vt:lpstr>
      <vt:lpstr>Poll #2 Familiarity with MAQ</vt:lpstr>
      <vt:lpstr>History of loss</vt:lpstr>
      <vt:lpstr>Rules that result…</vt:lpstr>
      <vt:lpstr>Standardizing Codes in US</vt:lpstr>
      <vt:lpstr>MAQ Limits are Complex </vt:lpstr>
      <vt:lpstr>Changes in MAQ</vt:lpstr>
      <vt:lpstr>MAQ Reductions</vt:lpstr>
      <vt:lpstr>IFC is model code in most states</vt:lpstr>
      <vt:lpstr>Chemical Hazards in Fire Code MAQ limits</vt:lpstr>
      <vt:lpstr>MAQ CFC  Tables 5003.1.1(1-4)</vt:lpstr>
      <vt:lpstr>Compliance Challenges</vt:lpstr>
      <vt:lpstr>Forbidden Classes</vt:lpstr>
      <vt:lpstr>Classes Not Limited</vt:lpstr>
      <vt:lpstr>Resources</vt:lpstr>
      <vt:lpstr>Resources in pdf</vt:lpstr>
      <vt:lpstr>SDS Resources</vt:lpstr>
      <vt:lpstr>BREAK TIME!</vt:lpstr>
      <vt:lpstr>Classes w/ quantitative definitions</vt:lpstr>
      <vt:lpstr>Flammable &amp; Combustible Liquids </vt:lpstr>
      <vt:lpstr>Classification Comparison </vt:lpstr>
      <vt:lpstr>Flammable Liquids </vt:lpstr>
      <vt:lpstr>Unstable (reactive) Material</vt:lpstr>
      <vt:lpstr>Unstable (reactive) Material</vt:lpstr>
      <vt:lpstr>Unstable (reactive) Material</vt:lpstr>
      <vt:lpstr>Unstable (reactive) Material</vt:lpstr>
      <vt:lpstr>Unstable (reactive) Material</vt:lpstr>
      <vt:lpstr>Unstable (reactive) w/ GHS</vt:lpstr>
      <vt:lpstr>Organic Peroxides w/GHS</vt:lpstr>
      <vt:lpstr>Let’s classify </vt:lpstr>
      <vt:lpstr>Short Break Time!</vt:lpstr>
      <vt:lpstr>Dibenzylamine</vt:lpstr>
      <vt:lpstr>Dibenzylamine (continued)</vt:lpstr>
      <vt:lpstr>Dibenzylamine (continued)</vt:lpstr>
      <vt:lpstr>Dibenzylamine (continued 2)</vt:lpstr>
      <vt:lpstr>Extracted data</vt:lpstr>
      <vt:lpstr>GHS Pictogram Guide to CFC Hazard Classes</vt:lpstr>
      <vt:lpstr>Extracted Toxicity Data</vt:lpstr>
      <vt:lpstr>CFC Definitions</vt:lpstr>
      <vt:lpstr>Combustible Liquid IIIB No GHS Hazard Statement or pictogram</vt:lpstr>
      <vt:lpstr>CFC Definitions</vt:lpstr>
      <vt:lpstr>RSS Dibenzylamine Classifications at UC</vt:lpstr>
      <vt:lpstr>Let’s classify </vt:lpstr>
      <vt:lpstr>Ethyl alcohol</vt:lpstr>
      <vt:lpstr>Ethyl alcohol compare to resources</vt:lpstr>
      <vt:lpstr>RSS Ethanol Classifications at UC</vt:lpstr>
      <vt:lpstr>Let’s classify </vt:lpstr>
      <vt:lpstr>tert-butyllithium 1.7 M in pentane</vt:lpstr>
      <vt:lpstr>t-butyllithium 1.7 M in pentane</vt:lpstr>
      <vt:lpstr>RSS t-butyllithium 1.7 M in pentane Classifications at UC</vt:lpstr>
      <vt:lpstr>Let’s classify </vt:lpstr>
      <vt:lpstr>Acetone</vt:lpstr>
      <vt:lpstr>RSS Acetone Classifications at UC</vt:lpstr>
      <vt:lpstr>Let’s classify </vt:lpstr>
      <vt:lpstr>Common Chemicals Extra Credit</vt:lpstr>
      <vt:lpstr>Summary</vt:lpstr>
      <vt:lpstr>Additional Resources</vt:lpstr>
      <vt:lpstr>RSS booth</vt:lpstr>
      <vt:lpstr>Any Questions? </vt:lpstr>
    </vt:vector>
  </TitlesOfParts>
  <Company>County of San Mateo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Sheryl Baldwin</dc:creator>
  <cp:lastModifiedBy>Russell N Vernon</cp:lastModifiedBy>
  <cp:revision>159</cp:revision>
  <cp:lastPrinted>2024-02-11T23:40:43Z</cp:lastPrinted>
  <dcterms:created xsi:type="dcterms:W3CDTF">2016-01-14T02:00:30Z</dcterms:created>
  <dcterms:modified xsi:type="dcterms:W3CDTF">2024-02-20T18:41:24Z</dcterms:modified>
</cp:coreProperties>
</file>